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88" r:id="rId4"/>
  </p:sldMasterIdLst>
  <p:notesMasterIdLst>
    <p:notesMasterId r:id="rId42"/>
  </p:notesMasterIdLst>
  <p:sldIdLst>
    <p:sldId id="306" r:id="rId5"/>
    <p:sldId id="375" r:id="rId6"/>
    <p:sldId id="377" r:id="rId7"/>
    <p:sldId id="378" r:id="rId8"/>
    <p:sldId id="379" r:id="rId9"/>
    <p:sldId id="380" r:id="rId10"/>
    <p:sldId id="381" r:id="rId11"/>
    <p:sldId id="382" r:id="rId12"/>
    <p:sldId id="394" r:id="rId13"/>
    <p:sldId id="386" r:id="rId14"/>
    <p:sldId id="361" r:id="rId15"/>
    <p:sldId id="362" r:id="rId16"/>
    <p:sldId id="384" r:id="rId17"/>
    <p:sldId id="383" r:id="rId18"/>
    <p:sldId id="356" r:id="rId19"/>
    <p:sldId id="357" r:id="rId20"/>
    <p:sldId id="388" r:id="rId21"/>
    <p:sldId id="367" r:id="rId22"/>
    <p:sldId id="365" r:id="rId23"/>
    <p:sldId id="387" r:id="rId24"/>
    <p:sldId id="299" r:id="rId25"/>
    <p:sldId id="300" r:id="rId26"/>
    <p:sldId id="385" r:id="rId27"/>
    <p:sldId id="308" r:id="rId28"/>
    <p:sldId id="309" r:id="rId29"/>
    <p:sldId id="310" r:id="rId30"/>
    <p:sldId id="303" r:id="rId31"/>
    <p:sldId id="282" r:id="rId32"/>
    <p:sldId id="389" r:id="rId33"/>
    <p:sldId id="390" r:id="rId34"/>
    <p:sldId id="391" r:id="rId35"/>
    <p:sldId id="392" r:id="rId36"/>
    <p:sldId id="395" r:id="rId37"/>
    <p:sldId id="393" r:id="rId38"/>
    <p:sldId id="281" r:id="rId39"/>
    <p:sldId id="374" r:id="rId40"/>
    <p:sldId id="315"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8117AC-A105-4637-8F95-27236860898A}" v="2" dt="2026-06-29T07:09:59.9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diagrams/_rels/data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4" Type="http://schemas.openxmlformats.org/officeDocument/2006/relationships/image" Target="../media/image1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E79B8A-8D86-483C-88C6-032EEDEB50A0}" type="doc">
      <dgm:prSet loTypeId="urn:microsoft.com/office/officeart/2016/7/layout/VerticalHollowActionList" loCatId="List" qsTypeId="urn:microsoft.com/office/officeart/2005/8/quickstyle/simple2" qsCatId="simple" csTypeId="urn:microsoft.com/office/officeart/2005/8/colors/accent0_3" csCatId="mainScheme" phldr="1"/>
      <dgm:spPr/>
      <dgm:t>
        <a:bodyPr/>
        <a:lstStyle/>
        <a:p>
          <a:endParaRPr lang="en-US"/>
        </a:p>
      </dgm:t>
    </dgm:pt>
    <dgm:pt modelId="{6BF5D881-5493-4C85-8A9E-B6CF672235EA}">
      <dgm:prSet/>
      <dgm:spPr/>
      <dgm:t>
        <a:bodyPr/>
        <a:lstStyle/>
        <a:p>
          <a:pPr rtl="0"/>
          <a:r>
            <a:rPr lang="en-US" b="1" dirty="0"/>
            <a:t>Provide</a:t>
          </a:r>
          <a:endParaRPr lang="en-US" b="1" dirty="0">
            <a:latin typeface="Grandview Display"/>
          </a:endParaRPr>
        </a:p>
      </dgm:t>
    </dgm:pt>
    <dgm:pt modelId="{F1E9A9A2-C890-4E79-B86A-55E216F8319E}" type="parTrans" cxnId="{2A57BF9E-A688-4682-917E-CB471B135FBB}">
      <dgm:prSet/>
      <dgm:spPr/>
      <dgm:t>
        <a:bodyPr/>
        <a:lstStyle/>
        <a:p>
          <a:endParaRPr lang="en-US"/>
        </a:p>
      </dgm:t>
    </dgm:pt>
    <dgm:pt modelId="{80309E1C-BF71-4CEF-8FA2-E75AAC052561}" type="sibTrans" cxnId="{2A57BF9E-A688-4682-917E-CB471B135FBB}">
      <dgm:prSet/>
      <dgm:spPr/>
      <dgm:t>
        <a:bodyPr/>
        <a:lstStyle/>
        <a:p>
          <a:endParaRPr lang="en-US"/>
        </a:p>
      </dgm:t>
    </dgm:pt>
    <dgm:pt modelId="{2BEE272B-B31E-4E69-A137-8D49E291EA4F}">
      <dgm:prSet/>
      <dgm:spPr/>
      <dgm:t>
        <a:bodyPr/>
        <a:lstStyle/>
        <a:p>
          <a:r>
            <a:rPr lang="en-US" b="1" dirty="0"/>
            <a:t>Give</a:t>
          </a:r>
        </a:p>
      </dgm:t>
    </dgm:pt>
    <dgm:pt modelId="{461A6E34-E0D9-4B08-9B8C-181AB831CD80}" type="parTrans" cxnId="{A4F964AE-2678-41D4-9E5C-6E5E6C057434}">
      <dgm:prSet/>
      <dgm:spPr/>
      <dgm:t>
        <a:bodyPr/>
        <a:lstStyle/>
        <a:p>
          <a:endParaRPr lang="en-US"/>
        </a:p>
      </dgm:t>
    </dgm:pt>
    <dgm:pt modelId="{6758432B-C37B-41BF-AFC0-630B9FEDD74E}" type="sibTrans" cxnId="{A4F964AE-2678-41D4-9E5C-6E5E6C057434}">
      <dgm:prSet/>
      <dgm:spPr/>
      <dgm:t>
        <a:bodyPr/>
        <a:lstStyle/>
        <a:p>
          <a:endParaRPr lang="en-US"/>
        </a:p>
      </dgm:t>
    </dgm:pt>
    <dgm:pt modelId="{B9074589-0571-46C5-A9A0-BE601B992F37}">
      <dgm:prSet/>
      <dgm:spPr/>
      <dgm:t>
        <a:bodyPr/>
        <a:lstStyle/>
        <a:p>
          <a:r>
            <a:rPr lang="en-US" b="1" dirty="0">
              <a:latin typeface="Grandview Display"/>
            </a:rPr>
            <a:t>you</a:t>
          </a:r>
          <a:r>
            <a:rPr lang="en-US" b="1" dirty="0"/>
            <a:t> an idea of the teaching methods and facilities </a:t>
          </a:r>
        </a:p>
      </dgm:t>
    </dgm:pt>
    <dgm:pt modelId="{F6880A33-4814-44F2-8166-5949A0A9B7AC}" type="parTrans" cxnId="{E90261F6-E6AA-47F2-896D-94453773F66D}">
      <dgm:prSet/>
      <dgm:spPr/>
      <dgm:t>
        <a:bodyPr/>
        <a:lstStyle/>
        <a:p>
          <a:endParaRPr lang="en-US"/>
        </a:p>
      </dgm:t>
    </dgm:pt>
    <dgm:pt modelId="{D7351669-25D6-4213-B5FB-274E3E83FAE4}" type="sibTrans" cxnId="{E90261F6-E6AA-47F2-896D-94453773F66D}">
      <dgm:prSet/>
      <dgm:spPr/>
      <dgm:t>
        <a:bodyPr/>
        <a:lstStyle/>
        <a:p>
          <a:endParaRPr lang="en-US"/>
        </a:p>
      </dgm:t>
    </dgm:pt>
    <dgm:pt modelId="{99C212D1-1380-4BBC-93A8-573B485691D6}">
      <dgm:prSet/>
      <dgm:spPr/>
      <dgm:t>
        <a:bodyPr/>
        <a:lstStyle/>
        <a:p>
          <a:r>
            <a:rPr lang="en-US" b="1" dirty="0"/>
            <a:t>Allow</a:t>
          </a:r>
        </a:p>
      </dgm:t>
    </dgm:pt>
    <dgm:pt modelId="{DBD81EA6-FDF6-4276-BBE4-00CC8098F9A6}" type="parTrans" cxnId="{647A7D26-CADB-4E40-8D24-DABBAE234EDC}">
      <dgm:prSet/>
      <dgm:spPr/>
      <dgm:t>
        <a:bodyPr/>
        <a:lstStyle/>
        <a:p>
          <a:endParaRPr lang="en-US"/>
        </a:p>
      </dgm:t>
    </dgm:pt>
    <dgm:pt modelId="{F7A96D42-5629-4C89-AF8E-3F70FD871529}" type="sibTrans" cxnId="{647A7D26-CADB-4E40-8D24-DABBAE234EDC}">
      <dgm:prSet/>
      <dgm:spPr/>
      <dgm:t>
        <a:bodyPr/>
        <a:lstStyle/>
        <a:p>
          <a:endParaRPr lang="en-US"/>
        </a:p>
      </dgm:t>
    </dgm:pt>
    <dgm:pt modelId="{2EACFF59-043A-450B-8231-3FF10BB96870}">
      <dgm:prSet/>
      <dgm:spPr/>
      <dgm:t>
        <a:bodyPr/>
        <a:lstStyle/>
        <a:p>
          <a:r>
            <a:rPr lang="en-US" b="1" dirty="0">
              <a:latin typeface="Grandview Display"/>
            </a:rPr>
            <a:t>you</a:t>
          </a:r>
          <a:r>
            <a:rPr lang="en-US" b="1" dirty="0"/>
            <a:t> to see how College is different to KS4</a:t>
          </a:r>
        </a:p>
      </dgm:t>
    </dgm:pt>
    <dgm:pt modelId="{6E8A0ACC-F062-4419-8587-2BBB7CCF9F24}" type="parTrans" cxnId="{4BB738E2-0879-401B-B31F-30EE84449E4A}">
      <dgm:prSet/>
      <dgm:spPr/>
      <dgm:t>
        <a:bodyPr/>
        <a:lstStyle/>
        <a:p>
          <a:endParaRPr lang="en-US"/>
        </a:p>
      </dgm:t>
    </dgm:pt>
    <dgm:pt modelId="{7A273C3D-10CD-4CB9-8D99-0C53C68A0EC0}" type="sibTrans" cxnId="{4BB738E2-0879-401B-B31F-30EE84449E4A}">
      <dgm:prSet/>
      <dgm:spPr/>
      <dgm:t>
        <a:bodyPr/>
        <a:lstStyle/>
        <a:p>
          <a:endParaRPr lang="en-US"/>
        </a:p>
      </dgm:t>
    </dgm:pt>
    <dgm:pt modelId="{F6321ADF-34B6-447A-AB4C-E8E3F298D819}">
      <dgm:prSet phldr="0"/>
      <dgm:spPr/>
      <dgm:t>
        <a:bodyPr/>
        <a:lstStyle/>
        <a:p>
          <a:pPr rtl="0"/>
          <a:r>
            <a:rPr lang="en-US" b="1" dirty="0">
              <a:latin typeface="Grandview Display"/>
            </a:rPr>
            <a:t>you</a:t>
          </a:r>
          <a:r>
            <a:rPr lang="en-US" b="1" dirty="0"/>
            <a:t> with a snapshot of life and learning at Plume College</a:t>
          </a:r>
          <a:r>
            <a:rPr lang="en-US" b="1" dirty="0">
              <a:latin typeface="Grandview Display"/>
            </a:rPr>
            <a:t> – no gimmicks!</a:t>
          </a:r>
          <a:endParaRPr lang="en-US" b="1" dirty="0"/>
        </a:p>
      </dgm:t>
    </dgm:pt>
    <dgm:pt modelId="{8AB13C3B-E3DC-45A4-A2D8-204407B48DC2}" type="parTrans" cxnId="{C85E8B72-A25D-488C-A473-7320D22E7443}">
      <dgm:prSet/>
      <dgm:spPr/>
    </dgm:pt>
    <dgm:pt modelId="{A56D37ED-8D12-4A6B-82BD-EBE4D2C0BD8C}" type="sibTrans" cxnId="{C85E8B72-A25D-488C-A473-7320D22E7443}">
      <dgm:prSet/>
      <dgm:spPr/>
    </dgm:pt>
    <dgm:pt modelId="{F3243E8B-8933-40E8-AFF2-0859305040DC}" type="pres">
      <dgm:prSet presAssocID="{7DE79B8A-8D86-483C-88C6-032EEDEB50A0}" presName="Name0" presStyleCnt="0">
        <dgm:presLayoutVars>
          <dgm:dir/>
          <dgm:animLvl val="lvl"/>
          <dgm:resizeHandles val="exact"/>
        </dgm:presLayoutVars>
      </dgm:prSet>
      <dgm:spPr/>
    </dgm:pt>
    <dgm:pt modelId="{CEBBAED6-8B49-4F45-A9DE-FAA70F62C5D3}" type="pres">
      <dgm:prSet presAssocID="{6BF5D881-5493-4C85-8A9E-B6CF672235EA}" presName="linNode" presStyleCnt="0"/>
      <dgm:spPr/>
    </dgm:pt>
    <dgm:pt modelId="{BED17777-31C3-4769-9FBE-E2C14806D858}" type="pres">
      <dgm:prSet presAssocID="{6BF5D881-5493-4C85-8A9E-B6CF672235EA}" presName="parentText" presStyleLbl="solidFgAcc1" presStyleIdx="0" presStyleCnt="3">
        <dgm:presLayoutVars>
          <dgm:chMax val="1"/>
          <dgm:bulletEnabled/>
        </dgm:presLayoutVars>
      </dgm:prSet>
      <dgm:spPr/>
    </dgm:pt>
    <dgm:pt modelId="{7ABFD6BB-0217-406E-ABCB-5946E6876E1C}" type="pres">
      <dgm:prSet presAssocID="{6BF5D881-5493-4C85-8A9E-B6CF672235EA}" presName="descendantText" presStyleLbl="alignNode1" presStyleIdx="0" presStyleCnt="3">
        <dgm:presLayoutVars>
          <dgm:bulletEnabled/>
        </dgm:presLayoutVars>
      </dgm:prSet>
      <dgm:spPr/>
    </dgm:pt>
    <dgm:pt modelId="{90919526-2A1D-43F1-94E4-9CC1F5FAEC62}" type="pres">
      <dgm:prSet presAssocID="{80309E1C-BF71-4CEF-8FA2-E75AAC052561}" presName="sp" presStyleCnt="0"/>
      <dgm:spPr/>
    </dgm:pt>
    <dgm:pt modelId="{4117CCBC-FD81-449D-89C1-23FD45FA34A8}" type="pres">
      <dgm:prSet presAssocID="{2BEE272B-B31E-4E69-A137-8D49E291EA4F}" presName="linNode" presStyleCnt="0"/>
      <dgm:spPr/>
    </dgm:pt>
    <dgm:pt modelId="{D8BD0F3E-EA8F-46C9-84CA-E3A19C78FAF2}" type="pres">
      <dgm:prSet presAssocID="{2BEE272B-B31E-4E69-A137-8D49E291EA4F}" presName="parentText" presStyleLbl="solidFgAcc1" presStyleIdx="1" presStyleCnt="3">
        <dgm:presLayoutVars>
          <dgm:chMax val="1"/>
          <dgm:bulletEnabled/>
        </dgm:presLayoutVars>
      </dgm:prSet>
      <dgm:spPr/>
    </dgm:pt>
    <dgm:pt modelId="{76D7DBE5-7860-4BB9-B748-5B2EC8D53F73}" type="pres">
      <dgm:prSet presAssocID="{2BEE272B-B31E-4E69-A137-8D49E291EA4F}" presName="descendantText" presStyleLbl="alignNode1" presStyleIdx="1" presStyleCnt="3">
        <dgm:presLayoutVars>
          <dgm:bulletEnabled/>
        </dgm:presLayoutVars>
      </dgm:prSet>
      <dgm:spPr/>
    </dgm:pt>
    <dgm:pt modelId="{DFCAE101-694E-4035-BC02-CD762B58CCEC}" type="pres">
      <dgm:prSet presAssocID="{6758432B-C37B-41BF-AFC0-630B9FEDD74E}" presName="sp" presStyleCnt="0"/>
      <dgm:spPr/>
    </dgm:pt>
    <dgm:pt modelId="{3DC02617-ABDA-44EA-A6D7-439EF26B35CF}" type="pres">
      <dgm:prSet presAssocID="{99C212D1-1380-4BBC-93A8-573B485691D6}" presName="linNode" presStyleCnt="0"/>
      <dgm:spPr/>
    </dgm:pt>
    <dgm:pt modelId="{58F56A03-6CC7-4C79-8BE7-9965EAA646FF}" type="pres">
      <dgm:prSet presAssocID="{99C212D1-1380-4BBC-93A8-573B485691D6}" presName="parentText" presStyleLbl="solidFgAcc1" presStyleIdx="2" presStyleCnt="3">
        <dgm:presLayoutVars>
          <dgm:chMax val="1"/>
          <dgm:bulletEnabled/>
        </dgm:presLayoutVars>
      </dgm:prSet>
      <dgm:spPr/>
    </dgm:pt>
    <dgm:pt modelId="{3545844A-E6D6-4D4A-B514-EDAE251F6372}" type="pres">
      <dgm:prSet presAssocID="{99C212D1-1380-4BBC-93A8-573B485691D6}" presName="descendantText" presStyleLbl="alignNode1" presStyleIdx="2" presStyleCnt="3">
        <dgm:presLayoutVars>
          <dgm:bulletEnabled/>
        </dgm:presLayoutVars>
      </dgm:prSet>
      <dgm:spPr/>
    </dgm:pt>
  </dgm:ptLst>
  <dgm:cxnLst>
    <dgm:cxn modelId="{08F59314-2EB1-4D19-8E7F-DA2C9983CFCE}" type="presOf" srcId="{6BF5D881-5493-4C85-8A9E-B6CF672235EA}" destId="{BED17777-31C3-4769-9FBE-E2C14806D858}" srcOrd="0" destOrd="0" presId="urn:microsoft.com/office/officeart/2016/7/layout/VerticalHollowActionList"/>
    <dgm:cxn modelId="{647A7D26-CADB-4E40-8D24-DABBAE234EDC}" srcId="{7DE79B8A-8D86-483C-88C6-032EEDEB50A0}" destId="{99C212D1-1380-4BBC-93A8-573B485691D6}" srcOrd="2" destOrd="0" parTransId="{DBD81EA6-FDF6-4276-BBE4-00CC8098F9A6}" sibTransId="{F7A96D42-5629-4C89-AF8E-3F70FD871529}"/>
    <dgm:cxn modelId="{2B69AC5C-000F-4FD4-BCB5-DFA9058D9BF4}" type="presOf" srcId="{2EACFF59-043A-450B-8231-3FF10BB96870}" destId="{3545844A-E6D6-4D4A-B514-EDAE251F6372}" srcOrd="0" destOrd="0" presId="urn:microsoft.com/office/officeart/2016/7/layout/VerticalHollowActionList"/>
    <dgm:cxn modelId="{063BD45C-4CCA-4381-ADEC-DDDA68ACF1FB}" type="presOf" srcId="{7DE79B8A-8D86-483C-88C6-032EEDEB50A0}" destId="{F3243E8B-8933-40E8-AFF2-0859305040DC}" srcOrd="0" destOrd="0" presId="urn:microsoft.com/office/officeart/2016/7/layout/VerticalHollowActionList"/>
    <dgm:cxn modelId="{41FE184F-4537-4C3D-B958-D24A4698E84C}" type="presOf" srcId="{B9074589-0571-46C5-A9A0-BE601B992F37}" destId="{76D7DBE5-7860-4BB9-B748-5B2EC8D53F73}" srcOrd="0" destOrd="0" presId="urn:microsoft.com/office/officeart/2016/7/layout/VerticalHollowActionList"/>
    <dgm:cxn modelId="{C85E8B72-A25D-488C-A473-7320D22E7443}" srcId="{6BF5D881-5493-4C85-8A9E-B6CF672235EA}" destId="{F6321ADF-34B6-447A-AB4C-E8E3F298D819}" srcOrd="0" destOrd="0" parTransId="{8AB13C3B-E3DC-45A4-A2D8-204407B48DC2}" sibTransId="{A56D37ED-8D12-4A6B-82BD-EBE4D2C0BD8C}"/>
    <dgm:cxn modelId="{BC92FE8A-B966-4430-B8E0-E2BC2C83EDA6}" type="presOf" srcId="{2BEE272B-B31E-4E69-A137-8D49E291EA4F}" destId="{D8BD0F3E-EA8F-46C9-84CA-E3A19C78FAF2}" srcOrd="0" destOrd="0" presId="urn:microsoft.com/office/officeart/2016/7/layout/VerticalHollowActionList"/>
    <dgm:cxn modelId="{2A57BF9E-A688-4682-917E-CB471B135FBB}" srcId="{7DE79B8A-8D86-483C-88C6-032EEDEB50A0}" destId="{6BF5D881-5493-4C85-8A9E-B6CF672235EA}" srcOrd="0" destOrd="0" parTransId="{F1E9A9A2-C890-4E79-B86A-55E216F8319E}" sibTransId="{80309E1C-BF71-4CEF-8FA2-E75AAC052561}"/>
    <dgm:cxn modelId="{CBC0C09E-C55C-4F30-AFE0-48D530AF719F}" type="presOf" srcId="{F6321ADF-34B6-447A-AB4C-E8E3F298D819}" destId="{7ABFD6BB-0217-406E-ABCB-5946E6876E1C}" srcOrd="0" destOrd="0" presId="urn:microsoft.com/office/officeart/2016/7/layout/VerticalHollowActionList"/>
    <dgm:cxn modelId="{A4F964AE-2678-41D4-9E5C-6E5E6C057434}" srcId="{7DE79B8A-8D86-483C-88C6-032EEDEB50A0}" destId="{2BEE272B-B31E-4E69-A137-8D49E291EA4F}" srcOrd="1" destOrd="0" parTransId="{461A6E34-E0D9-4B08-9B8C-181AB831CD80}" sibTransId="{6758432B-C37B-41BF-AFC0-630B9FEDD74E}"/>
    <dgm:cxn modelId="{6134A0D6-4C3E-4A91-A13C-4D769815CAF8}" type="presOf" srcId="{99C212D1-1380-4BBC-93A8-573B485691D6}" destId="{58F56A03-6CC7-4C79-8BE7-9965EAA646FF}" srcOrd="0" destOrd="0" presId="urn:microsoft.com/office/officeart/2016/7/layout/VerticalHollowActionList"/>
    <dgm:cxn modelId="{4BB738E2-0879-401B-B31F-30EE84449E4A}" srcId="{99C212D1-1380-4BBC-93A8-573B485691D6}" destId="{2EACFF59-043A-450B-8231-3FF10BB96870}" srcOrd="0" destOrd="0" parTransId="{6E8A0ACC-F062-4419-8587-2BBB7CCF9F24}" sibTransId="{7A273C3D-10CD-4CB9-8D99-0C53C68A0EC0}"/>
    <dgm:cxn modelId="{E90261F6-E6AA-47F2-896D-94453773F66D}" srcId="{2BEE272B-B31E-4E69-A137-8D49E291EA4F}" destId="{B9074589-0571-46C5-A9A0-BE601B992F37}" srcOrd="0" destOrd="0" parTransId="{F6880A33-4814-44F2-8166-5949A0A9B7AC}" sibTransId="{D7351669-25D6-4213-B5FB-274E3E83FAE4}"/>
    <dgm:cxn modelId="{96106956-C9F1-4004-A637-8D5A7A68DC68}" type="presParOf" srcId="{F3243E8B-8933-40E8-AFF2-0859305040DC}" destId="{CEBBAED6-8B49-4F45-A9DE-FAA70F62C5D3}" srcOrd="0" destOrd="0" presId="urn:microsoft.com/office/officeart/2016/7/layout/VerticalHollowActionList"/>
    <dgm:cxn modelId="{9DCADA54-736D-4543-AB9A-73261B7812CA}" type="presParOf" srcId="{CEBBAED6-8B49-4F45-A9DE-FAA70F62C5D3}" destId="{BED17777-31C3-4769-9FBE-E2C14806D858}" srcOrd="0" destOrd="0" presId="urn:microsoft.com/office/officeart/2016/7/layout/VerticalHollowActionList"/>
    <dgm:cxn modelId="{B1BE10FC-B691-4149-975C-50F99CF0900C}" type="presParOf" srcId="{CEBBAED6-8B49-4F45-A9DE-FAA70F62C5D3}" destId="{7ABFD6BB-0217-406E-ABCB-5946E6876E1C}" srcOrd="1" destOrd="0" presId="urn:microsoft.com/office/officeart/2016/7/layout/VerticalHollowActionList"/>
    <dgm:cxn modelId="{1A6D4A0B-AE38-418A-A082-D79B0F940E56}" type="presParOf" srcId="{F3243E8B-8933-40E8-AFF2-0859305040DC}" destId="{90919526-2A1D-43F1-94E4-9CC1F5FAEC62}" srcOrd="1" destOrd="0" presId="urn:microsoft.com/office/officeart/2016/7/layout/VerticalHollowActionList"/>
    <dgm:cxn modelId="{07D3D742-408E-4482-89AF-BFFE54449770}" type="presParOf" srcId="{F3243E8B-8933-40E8-AFF2-0859305040DC}" destId="{4117CCBC-FD81-449D-89C1-23FD45FA34A8}" srcOrd="2" destOrd="0" presId="urn:microsoft.com/office/officeart/2016/7/layout/VerticalHollowActionList"/>
    <dgm:cxn modelId="{3DA9DD9E-A389-428F-A649-FFF5354F835E}" type="presParOf" srcId="{4117CCBC-FD81-449D-89C1-23FD45FA34A8}" destId="{D8BD0F3E-EA8F-46C9-84CA-E3A19C78FAF2}" srcOrd="0" destOrd="0" presId="urn:microsoft.com/office/officeart/2016/7/layout/VerticalHollowActionList"/>
    <dgm:cxn modelId="{84F871CD-A8C9-475E-86F9-A2BAD93BF1AE}" type="presParOf" srcId="{4117CCBC-FD81-449D-89C1-23FD45FA34A8}" destId="{76D7DBE5-7860-4BB9-B748-5B2EC8D53F73}" srcOrd="1" destOrd="0" presId="urn:microsoft.com/office/officeart/2016/7/layout/VerticalHollowActionList"/>
    <dgm:cxn modelId="{92A49F73-2B9D-466C-A51C-92EBAB995D79}" type="presParOf" srcId="{F3243E8B-8933-40E8-AFF2-0859305040DC}" destId="{DFCAE101-694E-4035-BC02-CD762B58CCEC}" srcOrd="3" destOrd="0" presId="urn:microsoft.com/office/officeart/2016/7/layout/VerticalHollowActionList"/>
    <dgm:cxn modelId="{08F2453F-8BC8-438E-8FBD-F720375B2DC6}" type="presParOf" srcId="{F3243E8B-8933-40E8-AFF2-0859305040DC}" destId="{3DC02617-ABDA-44EA-A6D7-439EF26B35CF}" srcOrd="4" destOrd="0" presId="urn:microsoft.com/office/officeart/2016/7/layout/VerticalHollowActionList"/>
    <dgm:cxn modelId="{ACAEF953-EA8F-4A8D-9CD5-1F626DAA48AD}" type="presParOf" srcId="{3DC02617-ABDA-44EA-A6D7-439EF26B35CF}" destId="{58F56A03-6CC7-4C79-8BE7-9965EAA646FF}" srcOrd="0" destOrd="0" presId="urn:microsoft.com/office/officeart/2016/7/layout/VerticalHollowActionList"/>
    <dgm:cxn modelId="{E9EC95F1-4182-44B8-AEC8-AA57F880E793}" type="presParOf" srcId="{3DC02617-ABDA-44EA-A6D7-439EF26B35CF}" destId="{3545844A-E6D6-4D4A-B514-EDAE251F6372}"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D842A2-CE06-45F9-84CC-E38AFE91BD05}"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45B11431-5D44-465B-8967-13AF33C0D86F}">
      <dgm:prSet/>
      <dgm:spPr/>
      <dgm:t>
        <a:bodyPr/>
        <a:lstStyle/>
        <a:p>
          <a:r>
            <a:rPr lang="en-US" b="1"/>
            <a:t>Smaller College than many</a:t>
          </a:r>
        </a:p>
      </dgm:t>
    </dgm:pt>
    <dgm:pt modelId="{9166ACEE-2944-401A-B07A-F417B60339E4}" type="parTrans" cxnId="{95FEE8E4-0DCE-4AEB-8E35-766711DC4D22}">
      <dgm:prSet/>
      <dgm:spPr/>
      <dgm:t>
        <a:bodyPr/>
        <a:lstStyle/>
        <a:p>
          <a:endParaRPr lang="en-US"/>
        </a:p>
      </dgm:t>
    </dgm:pt>
    <dgm:pt modelId="{206FCCCE-2409-472B-9DDB-DB727AEFCBDC}" type="sibTrans" cxnId="{95FEE8E4-0DCE-4AEB-8E35-766711DC4D22}">
      <dgm:prSet/>
      <dgm:spPr/>
      <dgm:t>
        <a:bodyPr/>
        <a:lstStyle/>
        <a:p>
          <a:endParaRPr lang="en-US"/>
        </a:p>
      </dgm:t>
    </dgm:pt>
    <dgm:pt modelId="{A3E0953A-7CC0-4DF3-A57A-D27EC764E569}">
      <dgm:prSet/>
      <dgm:spPr/>
      <dgm:t>
        <a:bodyPr/>
        <a:lstStyle/>
        <a:p>
          <a:r>
            <a:rPr lang="en-US" b="1"/>
            <a:t>Separate College building plus dedicated study rooms</a:t>
          </a:r>
        </a:p>
      </dgm:t>
    </dgm:pt>
    <dgm:pt modelId="{03500E55-5B70-4BA2-875D-DD996FF0F1DA}" type="parTrans" cxnId="{0C5947B4-76E4-4465-97AE-9A8009CDDC36}">
      <dgm:prSet/>
      <dgm:spPr/>
      <dgm:t>
        <a:bodyPr/>
        <a:lstStyle/>
        <a:p>
          <a:endParaRPr lang="en-US"/>
        </a:p>
      </dgm:t>
    </dgm:pt>
    <dgm:pt modelId="{AACF818C-5844-473E-A21E-209970A2FA4F}" type="sibTrans" cxnId="{0C5947B4-76E4-4465-97AE-9A8009CDDC36}">
      <dgm:prSet/>
      <dgm:spPr/>
      <dgm:t>
        <a:bodyPr/>
        <a:lstStyle/>
        <a:p>
          <a:endParaRPr lang="en-US"/>
        </a:p>
      </dgm:t>
    </dgm:pt>
    <dgm:pt modelId="{F6F68D44-4E8A-4EB2-8CB9-2919144B1E6C}">
      <dgm:prSet/>
      <dgm:spPr/>
      <dgm:t>
        <a:bodyPr/>
        <a:lstStyle/>
        <a:p>
          <a:r>
            <a:rPr lang="en-US" b="1"/>
            <a:t>For internal students – the staff will know you well</a:t>
          </a:r>
        </a:p>
      </dgm:t>
    </dgm:pt>
    <dgm:pt modelId="{E2B0F10E-E21F-4BF9-9803-32DE3F8ADDF9}" type="parTrans" cxnId="{FE2C1006-32CB-493E-B936-FBA50DFF6936}">
      <dgm:prSet/>
      <dgm:spPr/>
      <dgm:t>
        <a:bodyPr/>
        <a:lstStyle/>
        <a:p>
          <a:endParaRPr lang="en-US"/>
        </a:p>
      </dgm:t>
    </dgm:pt>
    <dgm:pt modelId="{E700C0DA-B2AE-466E-89F5-CB6C1FA63AFD}" type="sibTrans" cxnId="{FE2C1006-32CB-493E-B936-FBA50DFF6936}">
      <dgm:prSet/>
      <dgm:spPr/>
      <dgm:t>
        <a:bodyPr/>
        <a:lstStyle/>
        <a:p>
          <a:endParaRPr lang="en-US"/>
        </a:p>
      </dgm:t>
    </dgm:pt>
    <dgm:pt modelId="{974C4C63-EC91-41D0-BB93-A9C677FDC540}">
      <dgm:prSet/>
      <dgm:spPr/>
      <dgm:t>
        <a:bodyPr/>
        <a:lstStyle/>
        <a:p>
          <a:r>
            <a:rPr lang="en-US" b="1"/>
            <a:t>For external students – staff will get to understand you quickly</a:t>
          </a:r>
        </a:p>
      </dgm:t>
    </dgm:pt>
    <dgm:pt modelId="{1E941623-CAD2-4132-95BA-2D78715334D5}" type="parTrans" cxnId="{284878EE-7CD5-410B-84A7-09F3BE7E58B6}">
      <dgm:prSet/>
      <dgm:spPr/>
      <dgm:t>
        <a:bodyPr/>
        <a:lstStyle/>
        <a:p>
          <a:endParaRPr lang="en-US"/>
        </a:p>
      </dgm:t>
    </dgm:pt>
    <dgm:pt modelId="{69EDF422-A055-44E3-87CA-BE3B6FF268EF}" type="sibTrans" cxnId="{284878EE-7CD5-410B-84A7-09F3BE7E58B6}">
      <dgm:prSet/>
      <dgm:spPr/>
      <dgm:t>
        <a:bodyPr/>
        <a:lstStyle/>
        <a:p>
          <a:endParaRPr lang="en-US"/>
        </a:p>
      </dgm:t>
    </dgm:pt>
    <dgm:pt modelId="{D5EBF6DB-E89B-4282-98FA-4569F7AFBBB2}">
      <dgm:prSet/>
      <dgm:spPr/>
      <dgm:t>
        <a:bodyPr/>
        <a:lstStyle/>
        <a:p>
          <a:r>
            <a:rPr lang="en-US" b="1"/>
            <a:t>Strong pastoral care (more later)</a:t>
          </a:r>
        </a:p>
      </dgm:t>
    </dgm:pt>
    <dgm:pt modelId="{BA7AA1AE-B6B1-4A8A-A16B-99607E2BF582}" type="parTrans" cxnId="{7112C10C-A24F-4676-AA09-F080AD284B7E}">
      <dgm:prSet/>
      <dgm:spPr/>
      <dgm:t>
        <a:bodyPr/>
        <a:lstStyle/>
        <a:p>
          <a:endParaRPr lang="en-US"/>
        </a:p>
      </dgm:t>
    </dgm:pt>
    <dgm:pt modelId="{CCB649B2-7D7D-4810-9236-0AE7A43BE8A8}" type="sibTrans" cxnId="{7112C10C-A24F-4676-AA09-F080AD284B7E}">
      <dgm:prSet/>
      <dgm:spPr/>
      <dgm:t>
        <a:bodyPr/>
        <a:lstStyle/>
        <a:p>
          <a:endParaRPr lang="en-US"/>
        </a:p>
      </dgm:t>
    </dgm:pt>
    <dgm:pt modelId="{DF64C173-353F-4841-8343-A81B16C9C356}">
      <dgm:prSet/>
      <dgm:spPr/>
      <dgm:t>
        <a:bodyPr/>
        <a:lstStyle/>
        <a:p>
          <a:r>
            <a:rPr lang="en-US" b="1"/>
            <a:t>Wide range of subjects</a:t>
          </a:r>
        </a:p>
      </dgm:t>
    </dgm:pt>
    <dgm:pt modelId="{DCAB945D-4B67-4931-A49F-9A23A44025B8}" type="parTrans" cxnId="{8E8C778F-8F68-4D1D-9F49-A00B50E9B89D}">
      <dgm:prSet/>
      <dgm:spPr/>
      <dgm:t>
        <a:bodyPr/>
        <a:lstStyle/>
        <a:p>
          <a:endParaRPr lang="en-US"/>
        </a:p>
      </dgm:t>
    </dgm:pt>
    <dgm:pt modelId="{4D7E8FC0-0260-4AD7-B793-27ED0242AD7A}" type="sibTrans" cxnId="{8E8C778F-8F68-4D1D-9F49-A00B50E9B89D}">
      <dgm:prSet/>
      <dgm:spPr/>
      <dgm:t>
        <a:bodyPr/>
        <a:lstStyle/>
        <a:p>
          <a:endParaRPr lang="en-US"/>
        </a:p>
      </dgm:t>
    </dgm:pt>
    <dgm:pt modelId="{CE342275-7D4C-468C-BF2A-9468CAFF4A49}">
      <dgm:prSet/>
      <dgm:spPr/>
      <dgm:t>
        <a:bodyPr/>
        <a:lstStyle/>
        <a:p>
          <a:r>
            <a:rPr lang="en-US" b="1" u="sng"/>
            <a:t>History of high achievement</a:t>
          </a:r>
          <a:endParaRPr lang="en-US" u="sng"/>
        </a:p>
      </dgm:t>
    </dgm:pt>
    <dgm:pt modelId="{DE3079E6-30C7-49AA-B278-045720F9BB56}" type="parTrans" cxnId="{EE9E7E7A-F36C-448E-8801-2EABB5723431}">
      <dgm:prSet/>
      <dgm:spPr/>
      <dgm:t>
        <a:bodyPr/>
        <a:lstStyle/>
        <a:p>
          <a:endParaRPr lang="en-US"/>
        </a:p>
      </dgm:t>
    </dgm:pt>
    <dgm:pt modelId="{BE89AC22-2A5E-44BE-88B3-F998A1A258DC}" type="sibTrans" cxnId="{EE9E7E7A-F36C-448E-8801-2EABB5723431}">
      <dgm:prSet/>
      <dgm:spPr/>
      <dgm:t>
        <a:bodyPr/>
        <a:lstStyle/>
        <a:p>
          <a:endParaRPr lang="en-US"/>
        </a:p>
      </dgm:t>
    </dgm:pt>
    <dgm:pt modelId="{7D231720-3B15-4303-B1C0-C8103E6AF9BB}" type="pres">
      <dgm:prSet presAssocID="{68D842A2-CE06-45F9-84CC-E38AFE91BD05}" presName="linear" presStyleCnt="0">
        <dgm:presLayoutVars>
          <dgm:animLvl val="lvl"/>
          <dgm:resizeHandles val="exact"/>
        </dgm:presLayoutVars>
      </dgm:prSet>
      <dgm:spPr/>
    </dgm:pt>
    <dgm:pt modelId="{E1B875E0-7360-47DA-8DCD-AA6E3FA27DED}" type="pres">
      <dgm:prSet presAssocID="{45B11431-5D44-465B-8967-13AF33C0D86F}" presName="parentText" presStyleLbl="node1" presStyleIdx="0" presStyleCnt="7">
        <dgm:presLayoutVars>
          <dgm:chMax val="0"/>
          <dgm:bulletEnabled val="1"/>
        </dgm:presLayoutVars>
      </dgm:prSet>
      <dgm:spPr/>
    </dgm:pt>
    <dgm:pt modelId="{D3BDE3F6-3658-4393-86A5-B241EB30D776}" type="pres">
      <dgm:prSet presAssocID="{206FCCCE-2409-472B-9DDB-DB727AEFCBDC}" presName="spacer" presStyleCnt="0"/>
      <dgm:spPr/>
    </dgm:pt>
    <dgm:pt modelId="{44750C50-11DA-4819-9524-2D7618887450}" type="pres">
      <dgm:prSet presAssocID="{A3E0953A-7CC0-4DF3-A57A-D27EC764E569}" presName="parentText" presStyleLbl="node1" presStyleIdx="1" presStyleCnt="7">
        <dgm:presLayoutVars>
          <dgm:chMax val="0"/>
          <dgm:bulletEnabled val="1"/>
        </dgm:presLayoutVars>
      </dgm:prSet>
      <dgm:spPr/>
    </dgm:pt>
    <dgm:pt modelId="{922310E9-CBF3-4D31-AD6D-FD193939DF78}" type="pres">
      <dgm:prSet presAssocID="{AACF818C-5844-473E-A21E-209970A2FA4F}" presName="spacer" presStyleCnt="0"/>
      <dgm:spPr/>
    </dgm:pt>
    <dgm:pt modelId="{C97B3802-5DFB-4E94-B5B2-AA3306D5E048}" type="pres">
      <dgm:prSet presAssocID="{F6F68D44-4E8A-4EB2-8CB9-2919144B1E6C}" presName="parentText" presStyleLbl="node1" presStyleIdx="2" presStyleCnt="7">
        <dgm:presLayoutVars>
          <dgm:chMax val="0"/>
          <dgm:bulletEnabled val="1"/>
        </dgm:presLayoutVars>
      </dgm:prSet>
      <dgm:spPr/>
    </dgm:pt>
    <dgm:pt modelId="{9669F443-6E80-4304-9BDE-6792AFB64CE1}" type="pres">
      <dgm:prSet presAssocID="{E700C0DA-B2AE-466E-89F5-CB6C1FA63AFD}" presName="spacer" presStyleCnt="0"/>
      <dgm:spPr/>
    </dgm:pt>
    <dgm:pt modelId="{5745884F-21BB-4C8D-98D8-132B155B01A6}" type="pres">
      <dgm:prSet presAssocID="{974C4C63-EC91-41D0-BB93-A9C677FDC540}" presName="parentText" presStyleLbl="node1" presStyleIdx="3" presStyleCnt="7">
        <dgm:presLayoutVars>
          <dgm:chMax val="0"/>
          <dgm:bulletEnabled val="1"/>
        </dgm:presLayoutVars>
      </dgm:prSet>
      <dgm:spPr/>
    </dgm:pt>
    <dgm:pt modelId="{2DCFA77D-4A3B-4626-83BA-5BC0E08142E0}" type="pres">
      <dgm:prSet presAssocID="{69EDF422-A055-44E3-87CA-BE3B6FF268EF}" presName="spacer" presStyleCnt="0"/>
      <dgm:spPr/>
    </dgm:pt>
    <dgm:pt modelId="{25599A04-70FF-4D02-B1D1-74FEECE448B9}" type="pres">
      <dgm:prSet presAssocID="{D5EBF6DB-E89B-4282-98FA-4569F7AFBBB2}" presName="parentText" presStyleLbl="node1" presStyleIdx="4" presStyleCnt="7">
        <dgm:presLayoutVars>
          <dgm:chMax val="0"/>
          <dgm:bulletEnabled val="1"/>
        </dgm:presLayoutVars>
      </dgm:prSet>
      <dgm:spPr/>
    </dgm:pt>
    <dgm:pt modelId="{59344C9C-9E2D-412D-8A04-E04B82817D6E}" type="pres">
      <dgm:prSet presAssocID="{CCB649B2-7D7D-4810-9236-0AE7A43BE8A8}" presName="spacer" presStyleCnt="0"/>
      <dgm:spPr/>
    </dgm:pt>
    <dgm:pt modelId="{48C768CB-CCE0-4A93-B38D-656D3DF224F6}" type="pres">
      <dgm:prSet presAssocID="{DF64C173-353F-4841-8343-A81B16C9C356}" presName="parentText" presStyleLbl="node1" presStyleIdx="5" presStyleCnt="7">
        <dgm:presLayoutVars>
          <dgm:chMax val="0"/>
          <dgm:bulletEnabled val="1"/>
        </dgm:presLayoutVars>
      </dgm:prSet>
      <dgm:spPr/>
    </dgm:pt>
    <dgm:pt modelId="{B3B36D9F-4C11-4BE0-8366-8CB4B0A0D485}" type="pres">
      <dgm:prSet presAssocID="{4D7E8FC0-0260-4AD7-B793-27ED0242AD7A}" presName="spacer" presStyleCnt="0"/>
      <dgm:spPr/>
    </dgm:pt>
    <dgm:pt modelId="{F2A2AB39-4D79-438A-80AE-0DA377D47235}" type="pres">
      <dgm:prSet presAssocID="{CE342275-7D4C-468C-BF2A-9468CAFF4A49}" presName="parentText" presStyleLbl="node1" presStyleIdx="6" presStyleCnt="7">
        <dgm:presLayoutVars>
          <dgm:chMax val="0"/>
          <dgm:bulletEnabled val="1"/>
        </dgm:presLayoutVars>
      </dgm:prSet>
      <dgm:spPr/>
    </dgm:pt>
  </dgm:ptLst>
  <dgm:cxnLst>
    <dgm:cxn modelId="{FE2C1006-32CB-493E-B936-FBA50DFF6936}" srcId="{68D842A2-CE06-45F9-84CC-E38AFE91BD05}" destId="{F6F68D44-4E8A-4EB2-8CB9-2919144B1E6C}" srcOrd="2" destOrd="0" parTransId="{E2B0F10E-E21F-4BF9-9803-32DE3F8ADDF9}" sibTransId="{E700C0DA-B2AE-466E-89F5-CB6C1FA63AFD}"/>
    <dgm:cxn modelId="{7112C10C-A24F-4676-AA09-F080AD284B7E}" srcId="{68D842A2-CE06-45F9-84CC-E38AFE91BD05}" destId="{D5EBF6DB-E89B-4282-98FA-4569F7AFBBB2}" srcOrd="4" destOrd="0" parTransId="{BA7AA1AE-B6B1-4A8A-A16B-99607E2BF582}" sibTransId="{CCB649B2-7D7D-4810-9236-0AE7A43BE8A8}"/>
    <dgm:cxn modelId="{21892831-D58D-41DB-BB4E-B1253EE71277}" type="presOf" srcId="{DF64C173-353F-4841-8343-A81B16C9C356}" destId="{48C768CB-CCE0-4A93-B38D-656D3DF224F6}" srcOrd="0" destOrd="0" presId="urn:microsoft.com/office/officeart/2005/8/layout/vList2"/>
    <dgm:cxn modelId="{9536BC76-6510-466B-97AC-B4894EE3E3F3}" type="presOf" srcId="{A3E0953A-7CC0-4DF3-A57A-D27EC764E569}" destId="{44750C50-11DA-4819-9524-2D7618887450}" srcOrd="0" destOrd="0" presId="urn:microsoft.com/office/officeart/2005/8/layout/vList2"/>
    <dgm:cxn modelId="{EE9E7E7A-F36C-448E-8801-2EABB5723431}" srcId="{68D842A2-CE06-45F9-84CC-E38AFE91BD05}" destId="{CE342275-7D4C-468C-BF2A-9468CAFF4A49}" srcOrd="6" destOrd="0" parTransId="{DE3079E6-30C7-49AA-B278-045720F9BB56}" sibTransId="{BE89AC22-2A5E-44BE-88B3-F998A1A258DC}"/>
    <dgm:cxn modelId="{CE11F187-1040-4A3E-9D81-E889FA2A52DB}" type="presOf" srcId="{CE342275-7D4C-468C-BF2A-9468CAFF4A49}" destId="{F2A2AB39-4D79-438A-80AE-0DA377D47235}" srcOrd="0" destOrd="0" presId="urn:microsoft.com/office/officeart/2005/8/layout/vList2"/>
    <dgm:cxn modelId="{8E8C778F-8F68-4D1D-9F49-A00B50E9B89D}" srcId="{68D842A2-CE06-45F9-84CC-E38AFE91BD05}" destId="{DF64C173-353F-4841-8343-A81B16C9C356}" srcOrd="5" destOrd="0" parTransId="{DCAB945D-4B67-4931-A49F-9A23A44025B8}" sibTransId="{4D7E8FC0-0260-4AD7-B793-27ED0242AD7A}"/>
    <dgm:cxn modelId="{C75E848F-08F1-4601-B88E-5462323C9EEF}" type="presOf" srcId="{D5EBF6DB-E89B-4282-98FA-4569F7AFBBB2}" destId="{25599A04-70FF-4D02-B1D1-74FEECE448B9}" srcOrd="0" destOrd="0" presId="urn:microsoft.com/office/officeart/2005/8/layout/vList2"/>
    <dgm:cxn modelId="{C6BDA9A9-80C3-413E-A925-C6198A4D1E1E}" type="presOf" srcId="{974C4C63-EC91-41D0-BB93-A9C677FDC540}" destId="{5745884F-21BB-4C8D-98D8-132B155B01A6}" srcOrd="0" destOrd="0" presId="urn:microsoft.com/office/officeart/2005/8/layout/vList2"/>
    <dgm:cxn modelId="{0C5947B4-76E4-4465-97AE-9A8009CDDC36}" srcId="{68D842A2-CE06-45F9-84CC-E38AFE91BD05}" destId="{A3E0953A-7CC0-4DF3-A57A-D27EC764E569}" srcOrd="1" destOrd="0" parTransId="{03500E55-5B70-4BA2-875D-DD996FF0F1DA}" sibTransId="{AACF818C-5844-473E-A21E-209970A2FA4F}"/>
    <dgm:cxn modelId="{EA61C9B8-8ECC-47CC-B9B6-0E93ED514B5C}" type="presOf" srcId="{68D842A2-CE06-45F9-84CC-E38AFE91BD05}" destId="{7D231720-3B15-4303-B1C0-C8103E6AF9BB}" srcOrd="0" destOrd="0" presId="urn:microsoft.com/office/officeart/2005/8/layout/vList2"/>
    <dgm:cxn modelId="{5D82CEBE-8F18-4C69-88D9-AFDBFA4993B5}" type="presOf" srcId="{45B11431-5D44-465B-8967-13AF33C0D86F}" destId="{E1B875E0-7360-47DA-8DCD-AA6E3FA27DED}" srcOrd="0" destOrd="0" presId="urn:microsoft.com/office/officeart/2005/8/layout/vList2"/>
    <dgm:cxn modelId="{95FEE8E4-0DCE-4AEB-8E35-766711DC4D22}" srcId="{68D842A2-CE06-45F9-84CC-E38AFE91BD05}" destId="{45B11431-5D44-465B-8967-13AF33C0D86F}" srcOrd="0" destOrd="0" parTransId="{9166ACEE-2944-401A-B07A-F417B60339E4}" sibTransId="{206FCCCE-2409-472B-9DDB-DB727AEFCBDC}"/>
    <dgm:cxn modelId="{284878EE-7CD5-410B-84A7-09F3BE7E58B6}" srcId="{68D842A2-CE06-45F9-84CC-E38AFE91BD05}" destId="{974C4C63-EC91-41D0-BB93-A9C677FDC540}" srcOrd="3" destOrd="0" parTransId="{1E941623-CAD2-4132-95BA-2D78715334D5}" sibTransId="{69EDF422-A055-44E3-87CA-BE3B6FF268EF}"/>
    <dgm:cxn modelId="{B4CA66EF-7807-408C-8ADB-1D1116A2059F}" type="presOf" srcId="{F6F68D44-4E8A-4EB2-8CB9-2919144B1E6C}" destId="{C97B3802-5DFB-4E94-B5B2-AA3306D5E048}" srcOrd="0" destOrd="0" presId="urn:microsoft.com/office/officeart/2005/8/layout/vList2"/>
    <dgm:cxn modelId="{512DA17C-3C8A-4271-8ABD-D8D67BA5B674}" type="presParOf" srcId="{7D231720-3B15-4303-B1C0-C8103E6AF9BB}" destId="{E1B875E0-7360-47DA-8DCD-AA6E3FA27DED}" srcOrd="0" destOrd="0" presId="urn:microsoft.com/office/officeart/2005/8/layout/vList2"/>
    <dgm:cxn modelId="{DE8F8186-2E14-4A77-BC83-C78A6E2E4C91}" type="presParOf" srcId="{7D231720-3B15-4303-B1C0-C8103E6AF9BB}" destId="{D3BDE3F6-3658-4393-86A5-B241EB30D776}" srcOrd="1" destOrd="0" presId="urn:microsoft.com/office/officeart/2005/8/layout/vList2"/>
    <dgm:cxn modelId="{E02DDB0E-D0C7-4015-AB67-8647190C834F}" type="presParOf" srcId="{7D231720-3B15-4303-B1C0-C8103E6AF9BB}" destId="{44750C50-11DA-4819-9524-2D7618887450}" srcOrd="2" destOrd="0" presId="urn:microsoft.com/office/officeart/2005/8/layout/vList2"/>
    <dgm:cxn modelId="{C7E8D03D-8647-4EFA-B18B-A6EEE818CE0F}" type="presParOf" srcId="{7D231720-3B15-4303-B1C0-C8103E6AF9BB}" destId="{922310E9-CBF3-4D31-AD6D-FD193939DF78}" srcOrd="3" destOrd="0" presId="urn:microsoft.com/office/officeart/2005/8/layout/vList2"/>
    <dgm:cxn modelId="{43047272-6529-4793-B802-4A15B8F6D814}" type="presParOf" srcId="{7D231720-3B15-4303-B1C0-C8103E6AF9BB}" destId="{C97B3802-5DFB-4E94-B5B2-AA3306D5E048}" srcOrd="4" destOrd="0" presId="urn:microsoft.com/office/officeart/2005/8/layout/vList2"/>
    <dgm:cxn modelId="{D782768E-BAA7-4A74-B567-743265D45E29}" type="presParOf" srcId="{7D231720-3B15-4303-B1C0-C8103E6AF9BB}" destId="{9669F443-6E80-4304-9BDE-6792AFB64CE1}" srcOrd="5" destOrd="0" presId="urn:microsoft.com/office/officeart/2005/8/layout/vList2"/>
    <dgm:cxn modelId="{C62FD553-3C7F-489F-83A5-0D52C041B650}" type="presParOf" srcId="{7D231720-3B15-4303-B1C0-C8103E6AF9BB}" destId="{5745884F-21BB-4C8D-98D8-132B155B01A6}" srcOrd="6" destOrd="0" presId="urn:microsoft.com/office/officeart/2005/8/layout/vList2"/>
    <dgm:cxn modelId="{049EF3DC-ABC2-41C9-A766-3C90332E1A66}" type="presParOf" srcId="{7D231720-3B15-4303-B1C0-C8103E6AF9BB}" destId="{2DCFA77D-4A3B-4626-83BA-5BC0E08142E0}" srcOrd="7" destOrd="0" presId="urn:microsoft.com/office/officeart/2005/8/layout/vList2"/>
    <dgm:cxn modelId="{8A79BDA7-6FF8-4E5D-A0AD-ABE6415D1716}" type="presParOf" srcId="{7D231720-3B15-4303-B1C0-C8103E6AF9BB}" destId="{25599A04-70FF-4D02-B1D1-74FEECE448B9}" srcOrd="8" destOrd="0" presId="urn:microsoft.com/office/officeart/2005/8/layout/vList2"/>
    <dgm:cxn modelId="{8266701E-7E54-4144-8938-6D1E26E1B02B}" type="presParOf" srcId="{7D231720-3B15-4303-B1C0-C8103E6AF9BB}" destId="{59344C9C-9E2D-412D-8A04-E04B82817D6E}" srcOrd="9" destOrd="0" presId="urn:microsoft.com/office/officeart/2005/8/layout/vList2"/>
    <dgm:cxn modelId="{3FE79D78-5C24-480B-814A-286B3010E8F2}" type="presParOf" srcId="{7D231720-3B15-4303-B1C0-C8103E6AF9BB}" destId="{48C768CB-CCE0-4A93-B38D-656D3DF224F6}" srcOrd="10" destOrd="0" presId="urn:microsoft.com/office/officeart/2005/8/layout/vList2"/>
    <dgm:cxn modelId="{FE78F15A-69D4-4456-8137-5E8464A8E2B9}" type="presParOf" srcId="{7D231720-3B15-4303-B1C0-C8103E6AF9BB}" destId="{B3B36D9F-4C11-4BE0-8366-8CB4B0A0D485}" srcOrd="11" destOrd="0" presId="urn:microsoft.com/office/officeart/2005/8/layout/vList2"/>
    <dgm:cxn modelId="{B898B3CD-7002-4991-BE51-5882C69E639C}" type="presParOf" srcId="{7D231720-3B15-4303-B1C0-C8103E6AF9BB}" destId="{F2A2AB39-4D79-438A-80AE-0DA377D47235}"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E06737-B637-493F-AACD-1BCCC26A1609}" type="doc">
      <dgm:prSet loTypeId="urn:microsoft.com/office/officeart/2018/2/layout/IconVerticalSolidList" loCatId="icon" qsTypeId="urn:microsoft.com/office/officeart/2005/8/quickstyle/simple1" qsCatId="simple" csTypeId="urn:microsoft.com/office/officeart/2005/8/colors/accent1_3" csCatId="accent1" phldr="1"/>
      <dgm:spPr/>
      <dgm:t>
        <a:bodyPr/>
        <a:lstStyle/>
        <a:p>
          <a:endParaRPr lang="en-US"/>
        </a:p>
      </dgm:t>
    </dgm:pt>
    <dgm:pt modelId="{B7901F3F-FC32-4C4A-9AFD-A23555934122}">
      <dgm:prSet/>
      <dgm:spPr/>
      <dgm:t>
        <a:bodyPr/>
        <a:lstStyle/>
        <a:p>
          <a:pPr>
            <a:lnSpc>
              <a:spcPct val="100000"/>
            </a:lnSpc>
          </a:pPr>
          <a:r>
            <a:rPr lang="en-GB" dirty="0"/>
            <a:t>Students whose attendance drops will have support to get back on track</a:t>
          </a:r>
        </a:p>
      </dgm:t>
    </dgm:pt>
    <dgm:pt modelId="{5A233381-202B-4A2A-9555-CB72F96EF860}" type="parTrans" cxnId="{1D59FAB1-4F63-42CC-B758-630053581D61}">
      <dgm:prSet/>
      <dgm:spPr/>
      <dgm:t>
        <a:bodyPr/>
        <a:lstStyle/>
        <a:p>
          <a:endParaRPr lang="en-US"/>
        </a:p>
      </dgm:t>
    </dgm:pt>
    <dgm:pt modelId="{3908ECA0-1BC5-41EA-B1E2-D3DD51E3C944}" type="sibTrans" cxnId="{1D59FAB1-4F63-42CC-B758-630053581D61}">
      <dgm:prSet/>
      <dgm:spPr/>
      <dgm:t>
        <a:bodyPr/>
        <a:lstStyle/>
        <a:p>
          <a:endParaRPr lang="en-US"/>
        </a:p>
      </dgm:t>
    </dgm:pt>
    <dgm:pt modelId="{E1ED1FF0-4C91-4206-958B-8D3FA05A719D}">
      <dgm:prSet/>
      <dgm:spPr/>
      <dgm:t>
        <a:bodyPr/>
        <a:lstStyle/>
        <a:p>
          <a:pPr>
            <a:lnSpc>
              <a:spcPct val="100000"/>
            </a:lnSpc>
          </a:pPr>
          <a:r>
            <a:rPr lang="en-GB" dirty="0"/>
            <a:t>Period 6 – any student who misses a lesson (and are marked present in previous lessons), will be given a P6 to make up the ‘lost learning’</a:t>
          </a:r>
          <a:endParaRPr lang="en-US" dirty="0"/>
        </a:p>
      </dgm:t>
    </dgm:pt>
    <dgm:pt modelId="{40736520-6335-4446-882C-A71546510E2C}" type="parTrans" cxnId="{F710D629-5A46-49D5-8F90-B99AE7AEEAAD}">
      <dgm:prSet/>
      <dgm:spPr/>
      <dgm:t>
        <a:bodyPr/>
        <a:lstStyle/>
        <a:p>
          <a:endParaRPr lang="en-US"/>
        </a:p>
      </dgm:t>
    </dgm:pt>
    <dgm:pt modelId="{3485BA00-8582-4770-BDD6-0385CB194534}" type="sibTrans" cxnId="{F710D629-5A46-49D5-8F90-B99AE7AEEAAD}">
      <dgm:prSet/>
      <dgm:spPr/>
      <dgm:t>
        <a:bodyPr/>
        <a:lstStyle/>
        <a:p>
          <a:endParaRPr lang="en-US"/>
        </a:p>
      </dgm:t>
    </dgm:pt>
    <dgm:pt modelId="{B886EB0C-21BE-4C08-924A-EB791C82567C}">
      <dgm:prSet/>
      <dgm:spPr/>
      <dgm:t>
        <a:bodyPr/>
        <a:lstStyle/>
        <a:p>
          <a:pPr>
            <a:lnSpc>
              <a:spcPct val="100000"/>
            </a:lnSpc>
          </a:pPr>
          <a:r>
            <a:rPr lang="en-GB" dirty="0">
              <a:latin typeface="Grandview Display"/>
            </a:rPr>
            <a:t>If attendance falls below 92.5%, students will move to Step 1 of the College Behaviour and Expectations Policy</a:t>
          </a:r>
          <a:endParaRPr lang="en-US" dirty="0"/>
        </a:p>
      </dgm:t>
    </dgm:pt>
    <dgm:pt modelId="{6D581390-9D05-4BC1-84D0-E6D2037EBC6C}" type="parTrans" cxnId="{F61C9E36-CCDC-4C4D-8CC4-6B2DD60E68BF}">
      <dgm:prSet/>
      <dgm:spPr/>
      <dgm:t>
        <a:bodyPr/>
        <a:lstStyle/>
        <a:p>
          <a:endParaRPr lang="en-US"/>
        </a:p>
      </dgm:t>
    </dgm:pt>
    <dgm:pt modelId="{3545CBDA-5D71-4378-BE84-2C60F63E2E52}" type="sibTrans" cxnId="{F61C9E36-CCDC-4C4D-8CC4-6B2DD60E68BF}">
      <dgm:prSet/>
      <dgm:spPr/>
      <dgm:t>
        <a:bodyPr/>
        <a:lstStyle/>
        <a:p>
          <a:endParaRPr lang="en-US"/>
        </a:p>
      </dgm:t>
    </dgm:pt>
    <dgm:pt modelId="{00B661A1-F60B-4562-9EC4-A29533B40EE0}">
      <dgm:prSet/>
      <dgm:spPr/>
      <dgm:t>
        <a:bodyPr/>
        <a:lstStyle/>
        <a:p>
          <a:pPr>
            <a:lnSpc>
              <a:spcPct val="100000"/>
            </a:lnSpc>
          </a:pPr>
          <a:r>
            <a:rPr lang="en-GB" i="1" dirty="0"/>
            <a:t>Please note, we will take into account medical reasons, University visits etc. and make</a:t>
          </a:r>
          <a:r>
            <a:rPr lang="en-GB" i="1" dirty="0">
              <a:latin typeface="Grandview Display"/>
            </a:rPr>
            <a:t> </a:t>
          </a:r>
          <a:r>
            <a:rPr lang="en-GB" i="1" dirty="0"/>
            <a:t>decisions on a student-by-student basis</a:t>
          </a:r>
          <a:r>
            <a:rPr lang="en-GB" i="1" dirty="0">
              <a:latin typeface="Grandview Display"/>
            </a:rPr>
            <a:t>.</a:t>
          </a:r>
          <a:endParaRPr lang="en-US" i="0" dirty="0">
            <a:latin typeface="Grandview Display"/>
          </a:endParaRPr>
        </a:p>
      </dgm:t>
    </dgm:pt>
    <dgm:pt modelId="{A46C9581-1A31-40A8-BF32-FFB589B87E64}" type="parTrans" cxnId="{1991AC3C-B66B-47C7-A361-30491A9ECC8F}">
      <dgm:prSet/>
      <dgm:spPr/>
      <dgm:t>
        <a:bodyPr/>
        <a:lstStyle/>
        <a:p>
          <a:endParaRPr lang="en-US"/>
        </a:p>
      </dgm:t>
    </dgm:pt>
    <dgm:pt modelId="{9E0A2CE9-DBEE-40A2-8C62-F32A9EDFE289}" type="sibTrans" cxnId="{1991AC3C-B66B-47C7-A361-30491A9ECC8F}">
      <dgm:prSet/>
      <dgm:spPr/>
      <dgm:t>
        <a:bodyPr/>
        <a:lstStyle/>
        <a:p>
          <a:endParaRPr lang="en-US"/>
        </a:p>
      </dgm:t>
    </dgm:pt>
    <dgm:pt modelId="{2A4AE118-17E8-4D77-962F-3760BF1D240F}" type="pres">
      <dgm:prSet presAssocID="{E0E06737-B637-493F-AACD-1BCCC26A1609}" presName="root" presStyleCnt="0">
        <dgm:presLayoutVars>
          <dgm:dir/>
          <dgm:resizeHandles val="exact"/>
        </dgm:presLayoutVars>
      </dgm:prSet>
      <dgm:spPr/>
    </dgm:pt>
    <dgm:pt modelId="{7CFAE209-307C-41F7-A4C1-3767F1BA9801}" type="pres">
      <dgm:prSet presAssocID="{B7901F3F-FC32-4C4A-9AFD-A23555934122}" presName="compNode" presStyleCnt="0"/>
      <dgm:spPr/>
    </dgm:pt>
    <dgm:pt modelId="{39E2B224-ABFF-446E-B973-4D99736EDCE3}" type="pres">
      <dgm:prSet presAssocID="{B7901F3F-FC32-4C4A-9AFD-A23555934122}" presName="bgRect" presStyleLbl="bgShp" presStyleIdx="0" presStyleCnt="4"/>
      <dgm:spPr/>
    </dgm:pt>
    <dgm:pt modelId="{A6ECB796-7DA6-484C-BEA7-0E5F8AD8853E}" type="pres">
      <dgm:prSet presAssocID="{B7901F3F-FC32-4C4A-9AFD-A2355593412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ooks"/>
        </a:ext>
      </dgm:extLst>
    </dgm:pt>
    <dgm:pt modelId="{4B64D33B-84C9-4745-9A6C-8A429BF5CCA6}" type="pres">
      <dgm:prSet presAssocID="{B7901F3F-FC32-4C4A-9AFD-A23555934122}" presName="spaceRect" presStyleCnt="0"/>
      <dgm:spPr/>
    </dgm:pt>
    <dgm:pt modelId="{EA76773D-2927-4B79-8212-6A75297F3CE6}" type="pres">
      <dgm:prSet presAssocID="{B7901F3F-FC32-4C4A-9AFD-A23555934122}" presName="parTx" presStyleLbl="revTx" presStyleIdx="0" presStyleCnt="4">
        <dgm:presLayoutVars>
          <dgm:chMax val="0"/>
          <dgm:chPref val="0"/>
        </dgm:presLayoutVars>
      </dgm:prSet>
      <dgm:spPr/>
    </dgm:pt>
    <dgm:pt modelId="{25AD9CF8-647C-4D6F-844C-CA99A3406646}" type="pres">
      <dgm:prSet presAssocID="{3908ECA0-1BC5-41EA-B1E2-D3DD51E3C944}" presName="sibTrans" presStyleCnt="0"/>
      <dgm:spPr/>
    </dgm:pt>
    <dgm:pt modelId="{76933D63-2E36-4F0E-832F-C2326C64EF30}" type="pres">
      <dgm:prSet presAssocID="{E1ED1FF0-4C91-4206-958B-8D3FA05A719D}" presName="compNode" presStyleCnt="0"/>
      <dgm:spPr/>
    </dgm:pt>
    <dgm:pt modelId="{FEC00231-AF42-4CD8-97FE-F2386B7BF5E2}" type="pres">
      <dgm:prSet presAssocID="{E1ED1FF0-4C91-4206-958B-8D3FA05A719D}" presName="bgRect" presStyleLbl="bgShp" presStyleIdx="1" presStyleCnt="4"/>
      <dgm:spPr/>
    </dgm:pt>
    <dgm:pt modelId="{BC904EC7-AF03-4DAC-81B4-7CABBCC98FC2}" type="pres">
      <dgm:prSet presAssocID="{E1ED1FF0-4C91-4206-958B-8D3FA05A719D}"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57D0C1BC-6200-4529-9D94-5ECD74F938CB}" type="pres">
      <dgm:prSet presAssocID="{E1ED1FF0-4C91-4206-958B-8D3FA05A719D}" presName="spaceRect" presStyleCnt="0"/>
      <dgm:spPr/>
    </dgm:pt>
    <dgm:pt modelId="{B7252F10-5906-4D71-9FEC-82E852B910ED}" type="pres">
      <dgm:prSet presAssocID="{E1ED1FF0-4C91-4206-958B-8D3FA05A719D}" presName="parTx" presStyleLbl="revTx" presStyleIdx="1" presStyleCnt="4">
        <dgm:presLayoutVars>
          <dgm:chMax val="0"/>
          <dgm:chPref val="0"/>
        </dgm:presLayoutVars>
      </dgm:prSet>
      <dgm:spPr/>
    </dgm:pt>
    <dgm:pt modelId="{1FEF467B-4060-40D7-9060-81C1C9C46CE6}" type="pres">
      <dgm:prSet presAssocID="{3485BA00-8582-4770-BDD6-0385CB194534}" presName="sibTrans" presStyleCnt="0"/>
      <dgm:spPr/>
    </dgm:pt>
    <dgm:pt modelId="{154C2CB2-4066-4D37-A635-15847899D1F2}" type="pres">
      <dgm:prSet presAssocID="{B886EB0C-21BE-4C08-924A-EB791C82567C}" presName="compNode" presStyleCnt="0"/>
      <dgm:spPr/>
    </dgm:pt>
    <dgm:pt modelId="{35689D66-1FD1-4E17-A0A2-033579234586}" type="pres">
      <dgm:prSet presAssocID="{B886EB0C-21BE-4C08-924A-EB791C82567C}" presName="bgRect" presStyleLbl="bgShp" presStyleIdx="2" presStyleCnt="4"/>
      <dgm:spPr/>
    </dgm:pt>
    <dgm:pt modelId="{AAD4AA26-42F6-446A-97F5-8F52EF6EB074}" type="pres">
      <dgm:prSet presAssocID="{B886EB0C-21BE-4C08-924A-EB791C82567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mark"/>
        </a:ext>
      </dgm:extLst>
    </dgm:pt>
    <dgm:pt modelId="{E8105A7C-9543-4E22-B312-473D1674C266}" type="pres">
      <dgm:prSet presAssocID="{B886EB0C-21BE-4C08-924A-EB791C82567C}" presName="spaceRect" presStyleCnt="0"/>
      <dgm:spPr/>
    </dgm:pt>
    <dgm:pt modelId="{253A3E3E-0FD1-4F3E-B2C8-0508F21F5113}" type="pres">
      <dgm:prSet presAssocID="{B886EB0C-21BE-4C08-924A-EB791C82567C}" presName="parTx" presStyleLbl="revTx" presStyleIdx="2" presStyleCnt="4">
        <dgm:presLayoutVars>
          <dgm:chMax val="0"/>
          <dgm:chPref val="0"/>
        </dgm:presLayoutVars>
      </dgm:prSet>
      <dgm:spPr/>
    </dgm:pt>
    <dgm:pt modelId="{FDFCC41A-6DC6-459D-A495-D78A196E5E31}" type="pres">
      <dgm:prSet presAssocID="{3545CBDA-5D71-4378-BE84-2C60F63E2E52}" presName="sibTrans" presStyleCnt="0"/>
      <dgm:spPr/>
    </dgm:pt>
    <dgm:pt modelId="{D1002576-4A1D-401D-8CD4-948728D0D6A9}" type="pres">
      <dgm:prSet presAssocID="{00B661A1-F60B-4562-9EC4-A29533B40EE0}" presName="compNode" presStyleCnt="0"/>
      <dgm:spPr/>
    </dgm:pt>
    <dgm:pt modelId="{E2D84151-E7A8-4BDF-BBB9-EF565B3C921F}" type="pres">
      <dgm:prSet presAssocID="{00B661A1-F60B-4562-9EC4-A29533B40EE0}" presName="bgRect" presStyleLbl="bgShp" presStyleIdx="3" presStyleCnt="4"/>
      <dgm:spPr/>
    </dgm:pt>
    <dgm:pt modelId="{DD5F49FD-BD3B-49B1-A14E-447342338D16}" type="pres">
      <dgm:prSet presAssocID="{00B661A1-F60B-4562-9EC4-A29533B40EE0}"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raduation Cap"/>
        </a:ext>
      </dgm:extLst>
    </dgm:pt>
    <dgm:pt modelId="{4E858041-4B30-407A-A3D3-62A7186470B2}" type="pres">
      <dgm:prSet presAssocID="{00B661A1-F60B-4562-9EC4-A29533B40EE0}" presName="spaceRect" presStyleCnt="0"/>
      <dgm:spPr/>
    </dgm:pt>
    <dgm:pt modelId="{F23D8C7C-B1C2-4052-8803-4689E00E236D}" type="pres">
      <dgm:prSet presAssocID="{00B661A1-F60B-4562-9EC4-A29533B40EE0}" presName="parTx" presStyleLbl="revTx" presStyleIdx="3" presStyleCnt="4">
        <dgm:presLayoutVars>
          <dgm:chMax val="0"/>
          <dgm:chPref val="0"/>
        </dgm:presLayoutVars>
      </dgm:prSet>
      <dgm:spPr/>
    </dgm:pt>
  </dgm:ptLst>
  <dgm:cxnLst>
    <dgm:cxn modelId="{F710D629-5A46-49D5-8F90-B99AE7AEEAAD}" srcId="{E0E06737-B637-493F-AACD-1BCCC26A1609}" destId="{E1ED1FF0-4C91-4206-958B-8D3FA05A719D}" srcOrd="1" destOrd="0" parTransId="{40736520-6335-4446-882C-A71546510E2C}" sibTransId="{3485BA00-8582-4770-BDD6-0385CB194534}"/>
    <dgm:cxn modelId="{F61C9E36-CCDC-4C4D-8CC4-6B2DD60E68BF}" srcId="{E0E06737-B637-493F-AACD-1BCCC26A1609}" destId="{B886EB0C-21BE-4C08-924A-EB791C82567C}" srcOrd="2" destOrd="0" parTransId="{6D581390-9D05-4BC1-84D0-E6D2037EBC6C}" sibTransId="{3545CBDA-5D71-4378-BE84-2C60F63E2E52}"/>
    <dgm:cxn modelId="{1991AC3C-B66B-47C7-A361-30491A9ECC8F}" srcId="{E0E06737-B637-493F-AACD-1BCCC26A1609}" destId="{00B661A1-F60B-4562-9EC4-A29533B40EE0}" srcOrd="3" destOrd="0" parTransId="{A46C9581-1A31-40A8-BF32-FFB589B87E64}" sibTransId="{9E0A2CE9-DBEE-40A2-8C62-F32A9EDFE289}"/>
    <dgm:cxn modelId="{E9747B5F-A176-45EF-9B13-EF24E27BBC9C}" type="presOf" srcId="{00B661A1-F60B-4562-9EC4-A29533B40EE0}" destId="{F23D8C7C-B1C2-4052-8803-4689E00E236D}" srcOrd="0" destOrd="0" presId="urn:microsoft.com/office/officeart/2018/2/layout/IconVerticalSolidList"/>
    <dgm:cxn modelId="{29E84773-DE49-4E3B-B5B1-A9214532B53C}" type="presOf" srcId="{E0E06737-B637-493F-AACD-1BCCC26A1609}" destId="{2A4AE118-17E8-4D77-962F-3760BF1D240F}" srcOrd="0" destOrd="0" presId="urn:microsoft.com/office/officeart/2018/2/layout/IconVerticalSolidList"/>
    <dgm:cxn modelId="{7C501C9F-1D15-4488-9BA4-7D3EDA53FD1A}" type="presOf" srcId="{B886EB0C-21BE-4C08-924A-EB791C82567C}" destId="{253A3E3E-0FD1-4F3E-B2C8-0508F21F5113}" srcOrd="0" destOrd="0" presId="urn:microsoft.com/office/officeart/2018/2/layout/IconVerticalSolidList"/>
    <dgm:cxn modelId="{1D59FAB1-4F63-42CC-B758-630053581D61}" srcId="{E0E06737-B637-493F-AACD-1BCCC26A1609}" destId="{B7901F3F-FC32-4C4A-9AFD-A23555934122}" srcOrd="0" destOrd="0" parTransId="{5A233381-202B-4A2A-9555-CB72F96EF860}" sibTransId="{3908ECA0-1BC5-41EA-B1E2-D3DD51E3C944}"/>
    <dgm:cxn modelId="{F0AD39B6-D9A4-4120-9722-05CE88DC8235}" type="presOf" srcId="{B7901F3F-FC32-4C4A-9AFD-A23555934122}" destId="{EA76773D-2927-4B79-8212-6A75297F3CE6}" srcOrd="0" destOrd="0" presId="urn:microsoft.com/office/officeart/2018/2/layout/IconVerticalSolidList"/>
    <dgm:cxn modelId="{8D395DE2-D946-4E9F-8183-6F60046AE7E6}" type="presOf" srcId="{E1ED1FF0-4C91-4206-958B-8D3FA05A719D}" destId="{B7252F10-5906-4D71-9FEC-82E852B910ED}" srcOrd="0" destOrd="0" presId="urn:microsoft.com/office/officeart/2018/2/layout/IconVerticalSolidList"/>
    <dgm:cxn modelId="{7DA9ECC4-772A-48E1-B76B-83DCEC1A7CEB}" type="presParOf" srcId="{2A4AE118-17E8-4D77-962F-3760BF1D240F}" destId="{7CFAE209-307C-41F7-A4C1-3767F1BA9801}" srcOrd="0" destOrd="0" presId="urn:microsoft.com/office/officeart/2018/2/layout/IconVerticalSolidList"/>
    <dgm:cxn modelId="{F2FC796C-E490-4FF0-86B3-53C69DBD8875}" type="presParOf" srcId="{7CFAE209-307C-41F7-A4C1-3767F1BA9801}" destId="{39E2B224-ABFF-446E-B973-4D99736EDCE3}" srcOrd="0" destOrd="0" presId="urn:microsoft.com/office/officeart/2018/2/layout/IconVerticalSolidList"/>
    <dgm:cxn modelId="{D35DC8D8-87AD-4524-A12B-C0932FB022A2}" type="presParOf" srcId="{7CFAE209-307C-41F7-A4C1-3767F1BA9801}" destId="{A6ECB796-7DA6-484C-BEA7-0E5F8AD8853E}" srcOrd="1" destOrd="0" presId="urn:microsoft.com/office/officeart/2018/2/layout/IconVerticalSolidList"/>
    <dgm:cxn modelId="{62A9233F-2DF3-40C1-A98B-7A2A6E6F9B7E}" type="presParOf" srcId="{7CFAE209-307C-41F7-A4C1-3767F1BA9801}" destId="{4B64D33B-84C9-4745-9A6C-8A429BF5CCA6}" srcOrd="2" destOrd="0" presId="urn:microsoft.com/office/officeart/2018/2/layout/IconVerticalSolidList"/>
    <dgm:cxn modelId="{0A0024CE-6052-400D-BC68-6CFF6CA50549}" type="presParOf" srcId="{7CFAE209-307C-41F7-A4C1-3767F1BA9801}" destId="{EA76773D-2927-4B79-8212-6A75297F3CE6}" srcOrd="3" destOrd="0" presId="urn:microsoft.com/office/officeart/2018/2/layout/IconVerticalSolidList"/>
    <dgm:cxn modelId="{CA6441D5-68CE-4C7F-B1C0-740F2CAD5DF9}" type="presParOf" srcId="{2A4AE118-17E8-4D77-962F-3760BF1D240F}" destId="{25AD9CF8-647C-4D6F-844C-CA99A3406646}" srcOrd="1" destOrd="0" presId="urn:microsoft.com/office/officeart/2018/2/layout/IconVerticalSolidList"/>
    <dgm:cxn modelId="{1DE7F9F6-6CEA-40DB-B278-F387285FE55F}" type="presParOf" srcId="{2A4AE118-17E8-4D77-962F-3760BF1D240F}" destId="{76933D63-2E36-4F0E-832F-C2326C64EF30}" srcOrd="2" destOrd="0" presId="urn:microsoft.com/office/officeart/2018/2/layout/IconVerticalSolidList"/>
    <dgm:cxn modelId="{1A1FC95F-72B5-4141-96E8-50B456FABCC2}" type="presParOf" srcId="{76933D63-2E36-4F0E-832F-C2326C64EF30}" destId="{FEC00231-AF42-4CD8-97FE-F2386B7BF5E2}" srcOrd="0" destOrd="0" presId="urn:microsoft.com/office/officeart/2018/2/layout/IconVerticalSolidList"/>
    <dgm:cxn modelId="{CAF222B8-869F-45EB-B09F-DDAEA9B69FBF}" type="presParOf" srcId="{76933D63-2E36-4F0E-832F-C2326C64EF30}" destId="{BC904EC7-AF03-4DAC-81B4-7CABBCC98FC2}" srcOrd="1" destOrd="0" presId="urn:microsoft.com/office/officeart/2018/2/layout/IconVerticalSolidList"/>
    <dgm:cxn modelId="{A8BC8FEA-C697-4C9F-8A13-575B2535CA2F}" type="presParOf" srcId="{76933D63-2E36-4F0E-832F-C2326C64EF30}" destId="{57D0C1BC-6200-4529-9D94-5ECD74F938CB}" srcOrd="2" destOrd="0" presId="urn:microsoft.com/office/officeart/2018/2/layout/IconVerticalSolidList"/>
    <dgm:cxn modelId="{A37FDB39-BC88-4BA2-94D2-4AB287057707}" type="presParOf" srcId="{76933D63-2E36-4F0E-832F-C2326C64EF30}" destId="{B7252F10-5906-4D71-9FEC-82E852B910ED}" srcOrd="3" destOrd="0" presId="urn:microsoft.com/office/officeart/2018/2/layout/IconVerticalSolidList"/>
    <dgm:cxn modelId="{2B02B4E8-9B94-4FB4-9156-4A29E7D0FCCE}" type="presParOf" srcId="{2A4AE118-17E8-4D77-962F-3760BF1D240F}" destId="{1FEF467B-4060-40D7-9060-81C1C9C46CE6}" srcOrd="3" destOrd="0" presId="urn:microsoft.com/office/officeart/2018/2/layout/IconVerticalSolidList"/>
    <dgm:cxn modelId="{C8B11299-8064-42B3-B432-A270428EADF1}" type="presParOf" srcId="{2A4AE118-17E8-4D77-962F-3760BF1D240F}" destId="{154C2CB2-4066-4D37-A635-15847899D1F2}" srcOrd="4" destOrd="0" presId="urn:microsoft.com/office/officeart/2018/2/layout/IconVerticalSolidList"/>
    <dgm:cxn modelId="{BD4CF184-EFCB-42A3-8CC6-A7E9907E5C22}" type="presParOf" srcId="{154C2CB2-4066-4D37-A635-15847899D1F2}" destId="{35689D66-1FD1-4E17-A0A2-033579234586}" srcOrd="0" destOrd="0" presId="urn:microsoft.com/office/officeart/2018/2/layout/IconVerticalSolidList"/>
    <dgm:cxn modelId="{F2795F5F-C5DC-496D-8CA5-7B7F38D74663}" type="presParOf" srcId="{154C2CB2-4066-4D37-A635-15847899D1F2}" destId="{AAD4AA26-42F6-446A-97F5-8F52EF6EB074}" srcOrd="1" destOrd="0" presId="urn:microsoft.com/office/officeart/2018/2/layout/IconVerticalSolidList"/>
    <dgm:cxn modelId="{14E51BCE-478F-4F0E-8AA9-816F8B8A57C4}" type="presParOf" srcId="{154C2CB2-4066-4D37-A635-15847899D1F2}" destId="{E8105A7C-9543-4E22-B312-473D1674C266}" srcOrd="2" destOrd="0" presId="urn:microsoft.com/office/officeart/2018/2/layout/IconVerticalSolidList"/>
    <dgm:cxn modelId="{463D5F22-8BAD-48F0-B90B-E30D08CCF98A}" type="presParOf" srcId="{154C2CB2-4066-4D37-A635-15847899D1F2}" destId="{253A3E3E-0FD1-4F3E-B2C8-0508F21F5113}" srcOrd="3" destOrd="0" presId="urn:microsoft.com/office/officeart/2018/2/layout/IconVerticalSolidList"/>
    <dgm:cxn modelId="{382ED1F9-8497-49F5-A758-5D47A866BA24}" type="presParOf" srcId="{2A4AE118-17E8-4D77-962F-3760BF1D240F}" destId="{FDFCC41A-6DC6-459D-A495-D78A196E5E31}" srcOrd="5" destOrd="0" presId="urn:microsoft.com/office/officeart/2018/2/layout/IconVerticalSolidList"/>
    <dgm:cxn modelId="{B4B0F8BB-9D78-434F-8034-E75341759EEB}" type="presParOf" srcId="{2A4AE118-17E8-4D77-962F-3760BF1D240F}" destId="{D1002576-4A1D-401D-8CD4-948728D0D6A9}" srcOrd="6" destOrd="0" presId="urn:microsoft.com/office/officeart/2018/2/layout/IconVerticalSolidList"/>
    <dgm:cxn modelId="{5F6CB8FF-44E2-4FDB-B29E-FECCB63BA2AC}" type="presParOf" srcId="{D1002576-4A1D-401D-8CD4-948728D0D6A9}" destId="{E2D84151-E7A8-4BDF-BBB9-EF565B3C921F}" srcOrd="0" destOrd="0" presId="urn:microsoft.com/office/officeart/2018/2/layout/IconVerticalSolidList"/>
    <dgm:cxn modelId="{BD12B045-0E94-43DD-A505-5C5FA597B799}" type="presParOf" srcId="{D1002576-4A1D-401D-8CD4-948728D0D6A9}" destId="{DD5F49FD-BD3B-49B1-A14E-447342338D16}" srcOrd="1" destOrd="0" presId="urn:microsoft.com/office/officeart/2018/2/layout/IconVerticalSolidList"/>
    <dgm:cxn modelId="{E1BEDD28-3146-48D0-A813-24E1E6EF43C0}" type="presParOf" srcId="{D1002576-4A1D-401D-8CD4-948728D0D6A9}" destId="{4E858041-4B30-407A-A3D3-62A7186470B2}" srcOrd="2" destOrd="0" presId="urn:microsoft.com/office/officeart/2018/2/layout/IconVerticalSolidList"/>
    <dgm:cxn modelId="{0FEFB24E-ED6A-4F70-A009-1A318920C7C0}" type="presParOf" srcId="{D1002576-4A1D-401D-8CD4-948728D0D6A9}" destId="{F23D8C7C-B1C2-4052-8803-4689E00E236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EBA676-671B-4AC8-B920-E078618984A1}" type="doc">
      <dgm:prSet loTypeId="urn:microsoft.com/office/officeart/2005/8/layout/vList2" loCatId="list" qsTypeId="urn:microsoft.com/office/officeart/2005/8/quickstyle/simple1" qsCatId="simple" csTypeId="urn:microsoft.com/office/officeart/2005/8/colors/accent1_4" csCatId="accent1"/>
      <dgm:spPr/>
      <dgm:t>
        <a:bodyPr/>
        <a:lstStyle/>
        <a:p>
          <a:endParaRPr lang="en-US"/>
        </a:p>
      </dgm:t>
    </dgm:pt>
    <dgm:pt modelId="{69297B23-4B06-449E-A42A-4029405B6515}">
      <dgm:prSet/>
      <dgm:spPr/>
      <dgm:t>
        <a:bodyPr/>
        <a:lstStyle/>
        <a:p>
          <a:r>
            <a:rPr lang="en-US"/>
            <a:t>Like attendance, punctuality is important at Plume College. Missing the start of the lesson is not best for learning, but it is also an indicator of attitude</a:t>
          </a:r>
        </a:p>
      </dgm:t>
    </dgm:pt>
    <dgm:pt modelId="{AE6DE3F4-2751-4521-989A-3C456A6FFA8A}" type="parTrans" cxnId="{971BC015-334F-4817-9C40-D42310F65FA6}">
      <dgm:prSet/>
      <dgm:spPr/>
      <dgm:t>
        <a:bodyPr/>
        <a:lstStyle/>
        <a:p>
          <a:endParaRPr lang="en-US"/>
        </a:p>
      </dgm:t>
    </dgm:pt>
    <dgm:pt modelId="{6BA5041F-FDCD-4D29-AF44-D7E46B751B0B}" type="sibTrans" cxnId="{971BC015-334F-4817-9C40-D42310F65FA6}">
      <dgm:prSet/>
      <dgm:spPr/>
      <dgm:t>
        <a:bodyPr/>
        <a:lstStyle/>
        <a:p>
          <a:endParaRPr lang="en-US"/>
        </a:p>
      </dgm:t>
    </dgm:pt>
    <dgm:pt modelId="{31F3F9C2-F0A2-493D-8071-B27968261317}">
      <dgm:prSet/>
      <dgm:spPr/>
      <dgm:t>
        <a:bodyPr/>
        <a:lstStyle/>
        <a:p>
          <a:r>
            <a:rPr lang="en-US"/>
            <a:t>On top of exam success, we are also trying to prepare you for the world of work (where being punctual is non-negotiable)</a:t>
          </a:r>
        </a:p>
      </dgm:t>
    </dgm:pt>
    <dgm:pt modelId="{F1D34515-EA7D-4BFE-B742-E532E58AA668}" type="parTrans" cxnId="{986DA673-788B-4DF4-93BF-6982DD20FAF7}">
      <dgm:prSet/>
      <dgm:spPr/>
      <dgm:t>
        <a:bodyPr/>
        <a:lstStyle/>
        <a:p>
          <a:endParaRPr lang="en-US"/>
        </a:p>
      </dgm:t>
    </dgm:pt>
    <dgm:pt modelId="{6C0E3FC4-EED3-46A6-AE29-D02CE06E0FBA}" type="sibTrans" cxnId="{986DA673-788B-4DF4-93BF-6982DD20FAF7}">
      <dgm:prSet/>
      <dgm:spPr/>
      <dgm:t>
        <a:bodyPr/>
        <a:lstStyle/>
        <a:p>
          <a:endParaRPr lang="en-US"/>
        </a:p>
      </dgm:t>
    </dgm:pt>
    <dgm:pt modelId="{CEA92FD2-22F2-4FE8-8562-3F6F39DB705F}">
      <dgm:prSet/>
      <dgm:spPr/>
      <dgm:t>
        <a:bodyPr/>
        <a:lstStyle/>
        <a:p>
          <a:r>
            <a:rPr lang="en-US"/>
            <a:t>If a student is late 3 times in a week, they receive a late sanction and receive a lunch-time detention with one of the College Team</a:t>
          </a:r>
        </a:p>
      </dgm:t>
    </dgm:pt>
    <dgm:pt modelId="{B7B77DDF-C7B4-4849-96F3-42AFBFC36FA8}" type="parTrans" cxnId="{C23C2703-259D-4476-9BC4-E5BFDBFAF5B1}">
      <dgm:prSet/>
      <dgm:spPr/>
      <dgm:t>
        <a:bodyPr/>
        <a:lstStyle/>
        <a:p>
          <a:endParaRPr lang="en-US"/>
        </a:p>
      </dgm:t>
    </dgm:pt>
    <dgm:pt modelId="{DBC24C42-FBF4-4918-8B87-FF3D689C361E}" type="sibTrans" cxnId="{C23C2703-259D-4476-9BC4-E5BFDBFAF5B1}">
      <dgm:prSet/>
      <dgm:spPr/>
      <dgm:t>
        <a:bodyPr/>
        <a:lstStyle/>
        <a:p>
          <a:endParaRPr lang="en-US"/>
        </a:p>
      </dgm:t>
    </dgm:pt>
    <dgm:pt modelId="{B2CA851F-18BA-4AF3-849E-BBBE95FC924D}" type="pres">
      <dgm:prSet presAssocID="{B0EBA676-671B-4AC8-B920-E078618984A1}" presName="linear" presStyleCnt="0">
        <dgm:presLayoutVars>
          <dgm:animLvl val="lvl"/>
          <dgm:resizeHandles val="exact"/>
        </dgm:presLayoutVars>
      </dgm:prSet>
      <dgm:spPr/>
    </dgm:pt>
    <dgm:pt modelId="{991E91F0-BFB7-4076-B5A1-503C55C3C904}" type="pres">
      <dgm:prSet presAssocID="{69297B23-4B06-449E-A42A-4029405B6515}" presName="parentText" presStyleLbl="node1" presStyleIdx="0" presStyleCnt="3">
        <dgm:presLayoutVars>
          <dgm:chMax val="0"/>
          <dgm:bulletEnabled val="1"/>
        </dgm:presLayoutVars>
      </dgm:prSet>
      <dgm:spPr/>
    </dgm:pt>
    <dgm:pt modelId="{6E832AFA-75EA-4B95-B466-167C9AC5C48D}" type="pres">
      <dgm:prSet presAssocID="{6BA5041F-FDCD-4D29-AF44-D7E46B751B0B}" presName="spacer" presStyleCnt="0"/>
      <dgm:spPr/>
    </dgm:pt>
    <dgm:pt modelId="{5685517A-28AB-4F28-BBF7-CF8017AFA1E8}" type="pres">
      <dgm:prSet presAssocID="{31F3F9C2-F0A2-493D-8071-B27968261317}" presName="parentText" presStyleLbl="node1" presStyleIdx="1" presStyleCnt="3">
        <dgm:presLayoutVars>
          <dgm:chMax val="0"/>
          <dgm:bulletEnabled val="1"/>
        </dgm:presLayoutVars>
      </dgm:prSet>
      <dgm:spPr/>
    </dgm:pt>
    <dgm:pt modelId="{9C0EEC95-11DD-4C22-97BE-59EB381B5B72}" type="pres">
      <dgm:prSet presAssocID="{6C0E3FC4-EED3-46A6-AE29-D02CE06E0FBA}" presName="spacer" presStyleCnt="0"/>
      <dgm:spPr/>
    </dgm:pt>
    <dgm:pt modelId="{1A0EFAA2-DF86-4610-9731-C6664D8640F4}" type="pres">
      <dgm:prSet presAssocID="{CEA92FD2-22F2-4FE8-8562-3F6F39DB705F}" presName="parentText" presStyleLbl="node1" presStyleIdx="2" presStyleCnt="3">
        <dgm:presLayoutVars>
          <dgm:chMax val="0"/>
          <dgm:bulletEnabled val="1"/>
        </dgm:presLayoutVars>
      </dgm:prSet>
      <dgm:spPr/>
    </dgm:pt>
  </dgm:ptLst>
  <dgm:cxnLst>
    <dgm:cxn modelId="{C23C2703-259D-4476-9BC4-E5BFDBFAF5B1}" srcId="{B0EBA676-671B-4AC8-B920-E078618984A1}" destId="{CEA92FD2-22F2-4FE8-8562-3F6F39DB705F}" srcOrd="2" destOrd="0" parTransId="{B7B77DDF-C7B4-4849-96F3-42AFBFC36FA8}" sibTransId="{DBC24C42-FBF4-4918-8B87-FF3D689C361E}"/>
    <dgm:cxn modelId="{971BC015-334F-4817-9C40-D42310F65FA6}" srcId="{B0EBA676-671B-4AC8-B920-E078618984A1}" destId="{69297B23-4B06-449E-A42A-4029405B6515}" srcOrd="0" destOrd="0" parTransId="{AE6DE3F4-2751-4521-989A-3C456A6FFA8A}" sibTransId="{6BA5041F-FDCD-4D29-AF44-D7E46B751B0B}"/>
    <dgm:cxn modelId="{C4DF6A3C-5689-4513-847E-723D6CA4497F}" type="presOf" srcId="{B0EBA676-671B-4AC8-B920-E078618984A1}" destId="{B2CA851F-18BA-4AF3-849E-BBBE95FC924D}" srcOrd="0" destOrd="0" presId="urn:microsoft.com/office/officeart/2005/8/layout/vList2"/>
    <dgm:cxn modelId="{1C381B4F-C1D2-424C-8B33-2DEA9571B391}" type="presOf" srcId="{CEA92FD2-22F2-4FE8-8562-3F6F39DB705F}" destId="{1A0EFAA2-DF86-4610-9731-C6664D8640F4}" srcOrd="0" destOrd="0" presId="urn:microsoft.com/office/officeart/2005/8/layout/vList2"/>
    <dgm:cxn modelId="{986DA673-788B-4DF4-93BF-6982DD20FAF7}" srcId="{B0EBA676-671B-4AC8-B920-E078618984A1}" destId="{31F3F9C2-F0A2-493D-8071-B27968261317}" srcOrd="1" destOrd="0" parTransId="{F1D34515-EA7D-4BFE-B742-E532E58AA668}" sibTransId="{6C0E3FC4-EED3-46A6-AE29-D02CE06E0FBA}"/>
    <dgm:cxn modelId="{38912255-4AF4-42C8-B83D-848FD1EBB644}" type="presOf" srcId="{31F3F9C2-F0A2-493D-8071-B27968261317}" destId="{5685517A-28AB-4F28-BBF7-CF8017AFA1E8}" srcOrd="0" destOrd="0" presId="urn:microsoft.com/office/officeart/2005/8/layout/vList2"/>
    <dgm:cxn modelId="{EE269CBE-E036-452E-B180-116BEAB713D0}" type="presOf" srcId="{69297B23-4B06-449E-A42A-4029405B6515}" destId="{991E91F0-BFB7-4076-B5A1-503C55C3C904}" srcOrd="0" destOrd="0" presId="urn:microsoft.com/office/officeart/2005/8/layout/vList2"/>
    <dgm:cxn modelId="{50491055-2713-4E4B-B9DA-5BFE80227B83}" type="presParOf" srcId="{B2CA851F-18BA-4AF3-849E-BBBE95FC924D}" destId="{991E91F0-BFB7-4076-B5A1-503C55C3C904}" srcOrd="0" destOrd="0" presId="urn:microsoft.com/office/officeart/2005/8/layout/vList2"/>
    <dgm:cxn modelId="{2D9B280F-D071-4D30-8E0D-38054A2898B4}" type="presParOf" srcId="{B2CA851F-18BA-4AF3-849E-BBBE95FC924D}" destId="{6E832AFA-75EA-4B95-B466-167C9AC5C48D}" srcOrd="1" destOrd="0" presId="urn:microsoft.com/office/officeart/2005/8/layout/vList2"/>
    <dgm:cxn modelId="{99F0A014-A9F3-4154-8F73-B2592298BCF5}" type="presParOf" srcId="{B2CA851F-18BA-4AF3-849E-BBBE95FC924D}" destId="{5685517A-28AB-4F28-BBF7-CF8017AFA1E8}" srcOrd="2" destOrd="0" presId="urn:microsoft.com/office/officeart/2005/8/layout/vList2"/>
    <dgm:cxn modelId="{FE78A3E1-F5F7-4A4D-94A1-30EB2C3B9DAD}" type="presParOf" srcId="{B2CA851F-18BA-4AF3-849E-BBBE95FC924D}" destId="{9C0EEC95-11DD-4C22-97BE-59EB381B5B72}" srcOrd="3" destOrd="0" presId="urn:microsoft.com/office/officeart/2005/8/layout/vList2"/>
    <dgm:cxn modelId="{CE703B84-C574-4671-9213-3621BED94D63}" type="presParOf" srcId="{B2CA851F-18BA-4AF3-849E-BBBE95FC924D}" destId="{1A0EFAA2-DF86-4610-9731-C6664D8640F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8FE600-A96B-4E44-8FB6-63407375725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D372498-1A81-4B0E-AA54-5DF7D33F4E8B}">
      <dgm:prSet/>
      <dgm:spPr/>
      <dgm:t>
        <a:bodyPr/>
        <a:lstStyle/>
        <a:p>
          <a:r>
            <a:rPr lang="en-GB" b="1" dirty="0"/>
            <a:t>Extended Project Qualification (EPQ) – TIE BREAKER!</a:t>
          </a:r>
          <a:endParaRPr lang="en-US" b="1" dirty="0"/>
        </a:p>
      </dgm:t>
    </dgm:pt>
    <dgm:pt modelId="{625E8F1F-26AC-4667-93E6-4EFE7EB043A3}" type="parTrans" cxnId="{83834386-19E1-4521-A9EF-207BBFD38C34}">
      <dgm:prSet/>
      <dgm:spPr/>
      <dgm:t>
        <a:bodyPr/>
        <a:lstStyle/>
        <a:p>
          <a:endParaRPr lang="en-US"/>
        </a:p>
      </dgm:t>
    </dgm:pt>
    <dgm:pt modelId="{3A26F6C7-4988-4E50-84CB-17F69BC4D190}" type="sibTrans" cxnId="{83834386-19E1-4521-A9EF-207BBFD38C34}">
      <dgm:prSet/>
      <dgm:spPr/>
      <dgm:t>
        <a:bodyPr/>
        <a:lstStyle/>
        <a:p>
          <a:endParaRPr lang="en-US"/>
        </a:p>
      </dgm:t>
    </dgm:pt>
    <dgm:pt modelId="{9725C7A8-3CA8-4A94-8E2E-78B48EE73C76}">
      <dgm:prSet/>
      <dgm:spPr/>
      <dgm:t>
        <a:bodyPr/>
        <a:lstStyle/>
        <a:p>
          <a:r>
            <a:rPr lang="en-GB" b="1" dirty="0"/>
            <a:t>The work, which is worth the equivalent of half an A-level, is usually presented as a 5000 word report in an academic subject ‘outside their main programme of study’.</a:t>
          </a:r>
          <a:endParaRPr lang="en-US" b="1" dirty="0"/>
        </a:p>
      </dgm:t>
    </dgm:pt>
    <dgm:pt modelId="{60F438C7-33C0-49F8-9807-046896730A89}" type="parTrans" cxnId="{7D8D7EF6-342A-4D40-B7F6-1E35DA7C0F61}">
      <dgm:prSet/>
      <dgm:spPr/>
      <dgm:t>
        <a:bodyPr/>
        <a:lstStyle/>
        <a:p>
          <a:endParaRPr lang="en-US"/>
        </a:p>
      </dgm:t>
    </dgm:pt>
    <dgm:pt modelId="{B7C2C493-1345-4B72-A73F-6AE884F74287}" type="sibTrans" cxnId="{7D8D7EF6-342A-4D40-B7F6-1E35DA7C0F61}">
      <dgm:prSet/>
      <dgm:spPr/>
      <dgm:t>
        <a:bodyPr/>
        <a:lstStyle/>
        <a:p>
          <a:endParaRPr lang="en-US"/>
        </a:p>
      </dgm:t>
    </dgm:pt>
    <dgm:pt modelId="{2FFBC76C-B52E-4485-9BF5-74BAF5CDE8DD}">
      <dgm:prSet/>
      <dgm:spPr/>
      <dgm:t>
        <a:bodyPr/>
        <a:lstStyle/>
        <a:p>
          <a:r>
            <a:rPr lang="en-GB" b="1" dirty="0"/>
            <a:t>It requires a high level of independent work and original thought – skills which universities complain are lacking in school leavers.</a:t>
          </a:r>
          <a:endParaRPr lang="en-US" b="1" dirty="0"/>
        </a:p>
      </dgm:t>
    </dgm:pt>
    <dgm:pt modelId="{BB797D9E-F291-4FA3-9EA3-3BFFFC8452C3}" type="parTrans" cxnId="{8712DA2B-58D2-4774-8009-C404290F9A5E}">
      <dgm:prSet/>
      <dgm:spPr/>
      <dgm:t>
        <a:bodyPr/>
        <a:lstStyle/>
        <a:p>
          <a:endParaRPr lang="en-US"/>
        </a:p>
      </dgm:t>
    </dgm:pt>
    <dgm:pt modelId="{D4F2515B-ECEB-42C7-B236-19E956E5CBB6}" type="sibTrans" cxnId="{8712DA2B-58D2-4774-8009-C404290F9A5E}">
      <dgm:prSet/>
      <dgm:spPr/>
      <dgm:t>
        <a:bodyPr/>
        <a:lstStyle/>
        <a:p>
          <a:endParaRPr lang="en-US"/>
        </a:p>
      </dgm:t>
    </dgm:pt>
    <dgm:pt modelId="{9BD22B76-E63C-49BD-A4AE-33E2D23C3CEA}">
      <dgm:prSet/>
      <dgm:spPr/>
      <dgm:t>
        <a:bodyPr/>
        <a:lstStyle/>
        <a:p>
          <a:r>
            <a:rPr lang="en-GB" b="1" dirty="0"/>
            <a:t>Universities said EPQs can make the difference between winning a place on a course or just missing out. </a:t>
          </a:r>
          <a:endParaRPr lang="en-US" b="1" dirty="0"/>
        </a:p>
      </dgm:t>
    </dgm:pt>
    <dgm:pt modelId="{2B91EF81-47A3-43F0-A864-D955D5FEE70E}" type="parTrans" cxnId="{2386A629-1F6E-4B77-97C2-1F698E6EEE35}">
      <dgm:prSet/>
      <dgm:spPr/>
      <dgm:t>
        <a:bodyPr/>
        <a:lstStyle/>
        <a:p>
          <a:endParaRPr lang="en-US"/>
        </a:p>
      </dgm:t>
    </dgm:pt>
    <dgm:pt modelId="{9DAD19FA-755F-4864-BE6B-B0B4B8BE3387}" type="sibTrans" cxnId="{2386A629-1F6E-4B77-97C2-1F698E6EEE35}">
      <dgm:prSet/>
      <dgm:spPr/>
      <dgm:t>
        <a:bodyPr/>
        <a:lstStyle/>
        <a:p>
          <a:endParaRPr lang="en-US"/>
        </a:p>
      </dgm:t>
    </dgm:pt>
    <dgm:pt modelId="{587804A6-EF42-4EFF-8C97-EBCA9234238D}">
      <dgm:prSet/>
      <dgm:spPr/>
      <dgm:t>
        <a:bodyPr/>
        <a:lstStyle/>
        <a:p>
          <a:r>
            <a:rPr lang="en-GB" b="1" dirty="0"/>
            <a:t>Interested in EPQ</a:t>
          </a:r>
          <a:r>
            <a:rPr lang="en-GB" b="1" dirty="0">
              <a:latin typeface="Grandview Display"/>
            </a:rPr>
            <a:t>?</a:t>
          </a:r>
          <a:r>
            <a:rPr lang="en-GB" b="1" dirty="0"/>
            <a:t> – attend the taster session or see Mr Carlsson for more details.</a:t>
          </a:r>
          <a:endParaRPr lang="en-US" b="1" dirty="0"/>
        </a:p>
      </dgm:t>
    </dgm:pt>
    <dgm:pt modelId="{362EF741-F8F7-47CD-B259-157210DD31D1}" type="parTrans" cxnId="{CBCFE168-31BD-4661-9EB7-F2BE18451080}">
      <dgm:prSet/>
      <dgm:spPr/>
      <dgm:t>
        <a:bodyPr/>
        <a:lstStyle/>
        <a:p>
          <a:endParaRPr lang="en-US"/>
        </a:p>
      </dgm:t>
    </dgm:pt>
    <dgm:pt modelId="{1FF0BBB9-856C-4C9E-AB8F-1A3561EE4242}" type="sibTrans" cxnId="{CBCFE168-31BD-4661-9EB7-F2BE18451080}">
      <dgm:prSet/>
      <dgm:spPr/>
      <dgm:t>
        <a:bodyPr/>
        <a:lstStyle/>
        <a:p>
          <a:endParaRPr lang="en-US"/>
        </a:p>
      </dgm:t>
    </dgm:pt>
    <dgm:pt modelId="{6BD2CE2B-F5B8-40BA-A867-748D39A953B2}" type="pres">
      <dgm:prSet presAssocID="{188FE600-A96B-4E44-8FB6-63407375725E}" presName="linear" presStyleCnt="0">
        <dgm:presLayoutVars>
          <dgm:animLvl val="lvl"/>
          <dgm:resizeHandles val="exact"/>
        </dgm:presLayoutVars>
      </dgm:prSet>
      <dgm:spPr/>
    </dgm:pt>
    <dgm:pt modelId="{CB35513A-4819-47F9-B901-9250886FDA7D}" type="pres">
      <dgm:prSet presAssocID="{ED372498-1A81-4B0E-AA54-5DF7D33F4E8B}" presName="parentText" presStyleLbl="node1" presStyleIdx="0" presStyleCnt="5">
        <dgm:presLayoutVars>
          <dgm:chMax val="0"/>
          <dgm:bulletEnabled val="1"/>
        </dgm:presLayoutVars>
      </dgm:prSet>
      <dgm:spPr/>
    </dgm:pt>
    <dgm:pt modelId="{A0E63EF9-DC82-4055-A1E3-51B3278F4437}" type="pres">
      <dgm:prSet presAssocID="{3A26F6C7-4988-4E50-84CB-17F69BC4D190}" presName="spacer" presStyleCnt="0"/>
      <dgm:spPr/>
    </dgm:pt>
    <dgm:pt modelId="{5B31DED4-E37E-47C4-9340-DD412B147AB3}" type="pres">
      <dgm:prSet presAssocID="{9725C7A8-3CA8-4A94-8E2E-78B48EE73C76}" presName="parentText" presStyleLbl="node1" presStyleIdx="1" presStyleCnt="5">
        <dgm:presLayoutVars>
          <dgm:chMax val="0"/>
          <dgm:bulletEnabled val="1"/>
        </dgm:presLayoutVars>
      </dgm:prSet>
      <dgm:spPr/>
    </dgm:pt>
    <dgm:pt modelId="{6FD3A3CF-6917-4D08-A49F-8D611398E424}" type="pres">
      <dgm:prSet presAssocID="{B7C2C493-1345-4B72-A73F-6AE884F74287}" presName="spacer" presStyleCnt="0"/>
      <dgm:spPr/>
    </dgm:pt>
    <dgm:pt modelId="{4DEE6AC1-D0A6-472A-AF25-E6D177218965}" type="pres">
      <dgm:prSet presAssocID="{2FFBC76C-B52E-4485-9BF5-74BAF5CDE8DD}" presName="parentText" presStyleLbl="node1" presStyleIdx="2" presStyleCnt="5">
        <dgm:presLayoutVars>
          <dgm:chMax val="0"/>
          <dgm:bulletEnabled val="1"/>
        </dgm:presLayoutVars>
      </dgm:prSet>
      <dgm:spPr/>
    </dgm:pt>
    <dgm:pt modelId="{676B8F29-BD69-43D5-AC7B-DCFE7898D347}" type="pres">
      <dgm:prSet presAssocID="{D4F2515B-ECEB-42C7-B236-19E956E5CBB6}" presName="spacer" presStyleCnt="0"/>
      <dgm:spPr/>
    </dgm:pt>
    <dgm:pt modelId="{F8D4BCBC-E060-4CC0-B205-CBA1940FBDB0}" type="pres">
      <dgm:prSet presAssocID="{9BD22B76-E63C-49BD-A4AE-33E2D23C3CEA}" presName="parentText" presStyleLbl="node1" presStyleIdx="3" presStyleCnt="5">
        <dgm:presLayoutVars>
          <dgm:chMax val="0"/>
          <dgm:bulletEnabled val="1"/>
        </dgm:presLayoutVars>
      </dgm:prSet>
      <dgm:spPr/>
    </dgm:pt>
    <dgm:pt modelId="{249BA8EE-29EA-4C9A-B276-B8891F492E7E}" type="pres">
      <dgm:prSet presAssocID="{9DAD19FA-755F-4864-BE6B-B0B4B8BE3387}" presName="spacer" presStyleCnt="0"/>
      <dgm:spPr/>
    </dgm:pt>
    <dgm:pt modelId="{BA95394B-EC72-4D7D-9542-2F3A3979817A}" type="pres">
      <dgm:prSet presAssocID="{587804A6-EF42-4EFF-8C97-EBCA9234238D}" presName="parentText" presStyleLbl="node1" presStyleIdx="4" presStyleCnt="5">
        <dgm:presLayoutVars>
          <dgm:chMax val="0"/>
          <dgm:bulletEnabled val="1"/>
        </dgm:presLayoutVars>
      </dgm:prSet>
      <dgm:spPr/>
    </dgm:pt>
  </dgm:ptLst>
  <dgm:cxnLst>
    <dgm:cxn modelId="{2386A629-1F6E-4B77-97C2-1F698E6EEE35}" srcId="{188FE600-A96B-4E44-8FB6-63407375725E}" destId="{9BD22B76-E63C-49BD-A4AE-33E2D23C3CEA}" srcOrd="3" destOrd="0" parTransId="{2B91EF81-47A3-43F0-A864-D955D5FEE70E}" sibTransId="{9DAD19FA-755F-4864-BE6B-B0B4B8BE3387}"/>
    <dgm:cxn modelId="{8712DA2B-58D2-4774-8009-C404290F9A5E}" srcId="{188FE600-A96B-4E44-8FB6-63407375725E}" destId="{2FFBC76C-B52E-4485-9BF5-74BAF5CDE8DD}" srcOrd="2" destOrd="0" parTransId="{BB797D9E-F291-4FA3-9EA3-3BFFFC8452C3}" sibTransId="{D4F2515B-ECEB-42C7-B236-19E956E5CBB6}"/>
    <dgm:cxn modelId="{D27E8030-5805-41E5-9163-7497D33D46E5}" type="presOf" srcId="{2FFBC76C-B52E-4485-9BF5-74BAF5CDE8DD}" destId="{4DEE6AC1-D0A6-472A-AF25-E6D177218965}" srcOrd="0" destOrd="0" presId="urn:microsoft.com/office/officeart/2005/8/layout/vList2"/>
    <dgm:cxn modelId="{AC91623A-C9F1-44AB-AA47-43D54ABA6495}" type="presOf" srcId="{ED372498-1A81-4B0E-AA54-5DF7D33F4E8B}" destId="{CB35513A-4819-47F9-B901-9250886FDA7D}" srcOrd="0" destOrd="0" presId="urn:microsoft.com/office/officeart/2005/8/layout/vList2"/>
    <dgm:cxn modelId="{CBCFE168-31BD-4661-9EB7-F2BE18451080}" srcId="{188FE600-A96B-4E44-8FB6-63407375725E}" destId="{587804A6-EF42-4EFF-8C97-EBCA9234238D}" srcOrd="4" destOrd="0" parTransId="{362EF741-F8F7-47CD-B259-157210DD31D1}" sibTransId="{1FF0BBB9-856C-4C9E-AB8F-1A3561EE4242}"/>
    <dgm:cxn modelId="{83834386-19E1-4521-A9EF-207BBFD38C34}" srcId="{188FE600-A96B-4E44-8FB6-63407375725E}" destId="{ED372498-1A81-4B0E-AA54-5DF7D33F4E8B}" srcOrd="0" destOrd="0" parTransId="{625E8F1F-26AC-4667-93E6-4EFE7EB043A3}" sibTransId="{3A26F6C7-4988-4E50-84CB-17F69BC4D190}"/>
    <dgm:cxn modelId="{E6D80D97-EFF9-4BAD-9ED7-CD3446D95199}" type="presOf" srcId="{9BD22B76-E63C-49BD-A4AE-33E2D23C3CEA}" destId="{F8D4BCBC-E060-4CC0-B205-CBA1940FBDB0}" srcOrd="0" destOrd="0" presId="urn:microsoft.com/office/officeart/2005/8/layout/vList2"/>
    <dgm:cxn modelId="{395671A4-78DB-4BA0-B8D8-099ED4FC4CCC}" type="presOf" srcId="{9725C7A8-3CA8-4A94-8E2E-78B48EE73C76}" destId="{5B31DED4-E37E-47C4-9340-DD412B147AB3}" srcOrd="0" destOrd="0" presId="urn:microsoft.com/office/officeart/2005/8/layout/vList2"/>
    <dgm:cxn modelId="{D1A85FA6-3903-4202-9E78-AC9A701905C0}" type="presOf" srcId="{188FE600-A96B-4E44-8FB6-63407375725E}" destId="{6BD2CE2B-F5B8-40BA-A867-748D39A953B2}" srcOrd="0" destOrd="0" presId="urn:microsoft.com/office/officeart/2005/8/layout/vList2"/>
    <dgm:cxn modelId="{F264F1B5-6EDE-4E4D-AE48-926C2CFA9729}" type="presOf" srcId="{587804A6-EF42-4EFF-8C97-EBCA9234238D}" destId="{BA95394B-EC72-4D7D-9542-2F3A3979817A}" srcOrd="0" destOrd="0" presId="urn:microsoft.com/office/officeart/2005/8/layout/vList2"/>
    <dgm:cxn modelId="{7D8D7EF6-342A-4D40-B7F6-1E35DA7C0F61}" srcId="{188FE600-A96B-4E44-8FB6-63407375725E}" destId="{9725C7A8-3CA8-4A94-8E2E-78B48EE73C76}" srcOrd="1" destOrd="0" parTransId="{60F438C7-33C0-49F8-9807-046896730A89}" sibTransId="{B7C2C493-1345-4B72-A73F-6AE884F74287}"/>
    <dgm:cxn modelId="{5E01123D-E8B7-4C75-B71E-63341C6E54C4}" type="presParOf" srcId="{6BD2CE2B-F5B8-40BA-A867-748D39A953B2}" destId="{CB35513A-4819-47F9-B901-9250886FDA7D}" srcOrd="0" destOrd="0" presId="urn:microsoft.com/office/officeart/2005/8/layout/vList2"/>
    <dgm:cxn modelId="{69419621-42C6-4F01-AC76-679667565639}" type="presParOf" srcId="{6BD2CE2B-F5B8-40BA-A867-748D39A953B2}" destId="{A0E63EF9-DC82-4055-A1E3-51B3278F4437}" srcOrd="1" destOrd="0" presId="urn:microsoft.com/office/officeart/2005/8/layout/vList2"/>
    <dgm:cxn modelId="{20D340FD-8CE8-4524-9CE5-81EB779CA22D}" type="presParOf" srcId="{6BD2CE2B-F5B8-40BA-A867-748D39A953B2}" destId="{5B31DED4-E37E-47C4-9340-DD412B147AB3}" srcOrd="2" destOrd="0" presId="urn:microsoft.com/office/officeart/2005/8/layout/vList2"/>
    <dgm:cxn modelId="{2AECCF68-90B5-4815-84A9-A2C8BFAC9647}" type="presParOf" srcId="{6BD2CE2B-F5B8-40BA-A867-748D39A953B2}" destId="{6FD3A3CF-6917-4D08-A49F-8D611398E424}" srcOrd="3" destOrd="0" presId="urn:microsoft.com/office/officeart/2005/8/layout/vList2"/>
    <dgm:cxn modelId="{5B8D0671-962A-4322-A4B8-AB89BE20FAC6}" type="presParOf" srcId="{6BD2CE2B-F5B8-40BA-A867-748D39A953B2}" destId="{4DEE6AC1-D0A6-472A-AF25-E6D177218965}" srcOrd="4" destOrd="0" presId="urn:microsoft.com/office/officeart/2005/8/layout/vList2"/>
    <dgm:cxn modelId="{DE5D5776-78C1-4450-8971-6AAA695BFFEA}" type="presParOf" srcId="{6BD2CE2B-F5B8-40BA-A867-748D39A953B2}" destId="{676B8F29-BD69-43D5-AC7B-DCFE7898D347}" srcOrd="5" destOrd="0" presId="urn:microsoft.com/office/officeart/2005/8/layout/vList2"/>
    <dgm:cxn modelId="{09A7E52E-19A6-4C63-917F-132E07AB8DF5}" type="presParOf" srcId="{6BD2CE2B-F5B8-40BA-A867-748D39A953B2}" destId="{F8D4BCBC-E060-4CC0-B205-CBA1940FBDB0}" srcOrd="6" destOrd="0" presId="urn:microsoft.com/office/officeart/2005/8/layout/vList2"/>
    <dgm:cxn modelId="{FABB8824-C0D2-42CA-9077-C5FE75766BAB}" type="presParOf" srcId="{6BD2CE2B-F5B8-40BA-A867-748D39A953B2}" destId="{249BA8EE-29EA-4C9A-B276-B8891F492E7E}" srcOrd="7" destOrd="0" presId="urn:microsoft.com/office/officeart/2005/8/layout/vList2"/>
    <dgm:cxn modelId="{0DC461EA-D8AF-4112-BD31-DABF0C5C4E32}" type="presParOf" srcId="{6BD2CE2B-F5B8-40BA-A867-748D39A953B2}" destId="{BA95394B-EC72-4D7D-9542-2F3A3979817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FD6BB-0217-406E-ABCB-5946E6876E1C}">
      <dsp:nvSpPr>
        <dsp:cNvPr id="0" name=""/>
        <dsp:cNvSpPr/>
      </dsp:nvSpPr>
      <dsp:spPr>
        <a:xfrm>
          <a:off x="925830" y="1523"/>
          <a:ext cx="3703320" cy="1561083"/>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855" tIns="396515" rIns="71855" bIns="396515" numCol="1" spcCol="1270" anchor="ctr" anchorCtr="0">
          <a:noAutofit/>
        </a:bodyPr>
        <a:lstStyle/>
        <a:p>
          <a:pPr marL="0" lvl="0" indent="0" algn="l" defTabSz="711200" rtl="0">
            <a:lnSpc>
              <a:spcPct val="90000"/>
            </a:lnSpc>
            <a:spcBef>
              <a:spcPct val="0"/>
            </a:spcBef>
            <a:spcAft>
              <a:spcPct val="35000"/>
            </a:spcAft>
            <a:buNone/>
          </a:pPr>
          <a:r>
            <a:rPr lang="en-US" sz="1600" b="1" kern="1200" dirty="0">
              <a:latin typeface="Grandview Display"/>
            </a:rPr>
            <a:t>you</a:t>
          </a:r>
          <a:r>
            <a:rPr lang="en-US" sz="1600" b="1" kern="1200" dirty="0"/>
            <a:t> with a snapshot of life and learning at Plume College</a:t>
          </a:r>
          <a:r>
            <a:rPr lang="en-US" sz="1600" b="1" kern="1200" dirty="0">
              <a:latin typeface="Grandview Display"/>
            </a:rPr>
            <a:t> – no gimmicks!</a:t>
          </a:r>
          <a:endParaRPr lang="en-US" sz="1600" b="1" kern="1200" dirty="0"/>
        </a:p>
      </dsp:txBody>
      <dsp:txXfrm>
        <a:off x="925830" y="1523"/>
        <a:ext cx="3703320" cy="1561083"/>
      </dsp:txXfrm>
    </dsp:sp>
    <dsp:sp modelId="{BED17777-31C3-4769-9FBE-E2C14806D858}">
      <dsp:nvSpPr>
        <dsp:cNvPr id="0" name=""/>
        <dsp:cNvSpPr/>
      </dsp:nvSpPr>
      <dsp:spPr>
        <a:xfrm>
          <a:off x="0" y="1523"/>
          <a:ext cx="925830" cy="1561083"/>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992" tIns="154200" rIns="48992" bIns="154200" numCol="1" spcCol="1270" anchor="ctr" anchorCtr="0">
          <a:noAutofit/>
        </a:bodyPr>
        <a:lstStyle/>
        <a:p>
          <a:pPr marL="0" lvl="0" indent="0" algn="ctr" defTabSz="844550" rtl="0">
            <a:lnSpc>
              <a:spcPct val="90000"/>
            </a:lnSpc>
            <a:spcBef>
              <a:spcPct val="0"/>
            </a:spcBef>
            <a:spcAft>
              <a:spcPct val="35000"/>
            </a:spcAft>
            <a:buNone/>
          </a:pPr>
          <a:r>
            <a:rPr lang="en-US" sz="1900" b="1" kern="1200" dirty="0"/>
            <a:t>Provide</a:t>
          </a:r>
          <a:endParaRPr lang="en-US" sz="1900" b="1" kern="1200" dirty="0">
            <a:latin typeface="Grandview Display"/>
          </a:endParaRPr>
        </a:p>
      </dsp:txBody>
      <dsp:txXfrm>
        <a:off x="0" y="1523"/>
        <a:ext cx="925830" cy="1561083"/>
      </dsp:txXfrm>
    </dsp:sp>
    <dsp:sp modelId="{76D7DBE5-7860-4BB9-B748-5B2EC8D53F73}">
      <dsp:nvSpPr>
        <dsp:cNvPr id="0" name=""/>
        <dsp:cNvSpPr/>
      </dsp:nvSpPr>
      <dsp:spPr>
        <a:xfrm>
          <a:off x="925830" y="1656270"/>
          <a:ext cx="3703320" cy="1561083"/>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855" tIns="396515" rIns="71855" bIns="396515"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Grandview Display"/>
            </a:rPr>
            <a:t>you</a:t>
          </a:r>
          <a:r>
            <a:rPr lang="en-US" sz="1600" b="1" kern="1200" dirty="0"/>
            <a:t> an idea of the teaching methods and facilities </a:t>
          </a:r>
        </a:p>
      </dsp:txBody>
      <dsp:txXfrm>
        <a:off x="925830" y="1656270"/>
        <a:ext cx="3703320" cy="1561083"/>
      </dsp:txXfrm>
    </dsp:sp>
    <dsp:sp modelId="{D8BD0F3E-EA8F-46C9-84CA-E3A19C78FAF2}">
      <dsp:nvSpPr>
        <dsp:cNvPr id="0" name=""/>
        <dsp:cNvSpPr/>
      </dsp:nvSpPr>
      <dsp:spPr>
        <a:xfrm>
          <a:off x="0" y="1656270"/>
          <a:ext cx="925830" cy="1561083"/>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992" tIns="154200" rIns="48992" bIns="154200" numCol="1" spcCol="1270" anchor="ctr" anchorCtr="0">
          <a:noAutofit/>
        </a:bodyPr>
        <a:lstStyle/>
        <a:p>
          <a:pPr marL="0" lvl="0" indent="0" algn="ctr" defTabSz="844550">
            <a:lnSpc>
              <a:spcPct val="90000"/>
            </a:lnSpc>
            <a:spcBef>
              <a:spcPct val="0"/>
            </a:spcBef>
            <a:spcAft>
              <a:spcPct val="35000"/>
            </a:spcAft>
            <a:buNone/>
          </a:pPr>
          <a:r>
            <a:rPr lang="en-US" sz="1900" b="1" kern="1200" dirty="0"/>
            <a:t>Give</a:t>
          </a:r>
        </a:p>
      </dsp:txBody>
      <dsp:txXfrm>
        <a:off x="0" y="1656270"/>
        <a:ext cx="925830" cy="1561083"/>
      </dsp:txXfrm>
    </dsp:sp>
    <dsp:sp modelId="{3545844A-E6D6-4D4A-B514-EDAE251F6372}">
      <dsp:nvSpPr>
        <dsp:cNvPr id="0" name=""/>
        <dsp:cNvSpPr/>
      </dsp:nvSpPr>
      <dsp:spPr>
        <a:xfrm>
          <a:off x="925830" y="3311018"/>
          <a:ext cx="3703320" cy="1561083"/>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855" tIns="396515" rIns="71855" bIns="396515"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Grandview Display"/>
            </a:rPr>
            <a:t>you</a:t>
          </a:r>
          <a:r>
            <a:rPr lang="en-US" sz="1600" b="1" kern="1200" dirty="0"/>
            <a:t> to see how College is different to KS4</a:t>
          </a:r>
        </a:p>
      </dsp:txBody>
      <dsp:txXfrm>
        <a:off x="925830" y="3311018"/>
        <a:ext cx="3703320" cy="1561083"/>
      </dsp:txXfrm>
    </dsp:sp>
    <dsp:sp modelId="{58F56A03-6CC7-4C79-8BE7-9965EAA646FF}">
      <dsp:nvSpPr>
        <dsp:cNvPr id="0" name=""/>
        <dsp:cNvSpPr/>
      </dsp:nvSpPr>
      <dsp:spPr>
        <a:xfrm>
          <a:off x="0" y="3311018"/>
          <a:ext cx="925830" cy="1561083"/>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992" tIns="154200" rIns="48992" bIns="154200" numCol="1" spcCol="1270" anchor="ctr" anchorCtr="0">
          <a:noAutofit/>
        </a:bodyPr>
        <a:lstStyle/>
        <a:p>
          <a:pPr marL="0" lvl="0" indent="0" algn="ctr" defTabSz="844550">
            <a:lnSpc>
              <a:spcPct val="90000"/>
            </a:lnSpc>
            <a:spcBef>
              <a:spcPct val="0"/>
            </a:spcBef>
            <a:spcAft>
              <a:spcPct val="35000"/>
            </a:spcAft>
            <a:buNone/>
          </a:pPr>
          <a:r>
            <a:rPr lang="en-US" sz="1900" b="1" kern="1200" dirty="0"/>
            <a:t>Allow</a:t>
          </a:r>
        </a:p>
      </dsp:txBody>
      <dsp:txXfrm>
        <a:off x="0" y="3311018"/>
        <a:ext cx="925830" cy="15610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875E0-7360-47DA-8DCD-AA6E3FA27DED}">
      <dsp:nvSpPr>
        <dsp:cNvPr id="0" name=""/>
        <dsp:cNvSpPr/>
      </dsp:nvSpPr>
      <dsp:spPr>
        <a:xfrm>
          <a:off x="0" y="54839"/>
          <a:ext cx="5658879" cy="81848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Smaller College than many</a:t>
          </a:r>
        </a:p>
      </dsp:txBody>
      <dsp:txXfrm>
        <a:off x="39955" y="94794"/>
        <a:ext cx="5578969" cy="738578"/>
      </dsp:txXfrm>
    </dsp:sp>
    <dsp:sp modelId="{44750C50-11DA-4819-9524-2D7618887450}">
      <dsp:nvSpPr>
        <dsp:cNvPr id="0" name=""/>
        <dsp:cNvSpPr/>
      </dsp:nvSpPr>
      <dsp:spPr>
        <a:xfrm>
          <a:off x="0" y="933807"/>
          <a:ext cx="5658879" cy="81848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Separate College building plus dedicated study rooms</a:t>
          </a:r>
        </a:p>
      </dsp:txBody>
      <dsp:txXfrm>
        <a:off x="39955" y="973762"/>
        <a:ext cx="5578969" cy="738578"/>
      </dsp:txXfrm>
    </dsp:sp>
    <dsp:sp modelId="{C97B3802-5DFB-4E94-B5B2-AA3306D5E048}">
      <dsp:nvSpPr>
        <dsp:cNvPr id="0" name=""/>
        <dsp:cNvSpPr/>
      </dsp:nvSpPr>
      <dsp:spPr>
        <a:xfrm>
          <a:off x="0" y="1812775"/>
          <a:ext cx="5658879" cy="81848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For internal students – the staff will know you well</a:t>
          </a:r>
        </a:p>
      </dsp:txBody>
      <dsp:txXfrm>
        <a:off x="39955" y="1852730"/>
        <a:ext cx="5578969" cy="738578"/>
      </dsp:txXfrm>
    </dsp:sp>
    <dsp:sp modelId="{5745884F-21BB-4C8D-98D8-132B155B01A6}">
      <dsp:nvSpPr>
        <dsp:cNvPr id="0" name=""/>
        <dsp:cNvSpPr/>
      </dsp:nvSpPr>
      <dsp:spPr>
        <a:xfrm>
          <a:off x="0" y="2691743"/>
          <a:ext cx="5658879" cy="81848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For external students – staff will get to understand you quickly</a:t>
          </a:r>
        </a:p>
      </dsp:txBody>
      <dsp:txXfrm>
        <a:off x="39955" y="2731698"/>
        <a:ext cx="5578969" cy="738578"/>
      </dsp:txXfrm>
    </dsp:sp>
    <dsp:sp modelId="{25599A04-70FF-4D02-B1D1-74FEECE448B9}">
      <dsp:nvSpPr>
        <dsp:cNvPr id="0" name=""/>
        <dsp:cNvSpPr/>
      </dsp:nvSpPr>
      <dsp:spPr>
        <a:xfrm>
          <a:off x="0" y="3570711"/>
          <a:ext cx="5658879" cy="81848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Strong pastoral care (more later)</a:t>
          </a:r>
        </a:p>
      </dsp:txBody>
      <dsp:txXfrm>
        <a:off x="39955" y="3610666"/>
        <a:ext cx="5578969" cy="738578"/>
      </dsp:txXfrm>
    </dsp:sp>
    <dsp:sp modelId="{48C768CB-CCE0-4A93-B38D-656D3DF224F6}">
      <dsp:nvSpPr>
        <dsp:cNvPr id="0" name=""/>
        <dsp:cNvSpPr/>
      </dsp:nvSpPr>
      <dsp:spPr>
        <a:xfrm>
          <a:off x="0" y="4449679"/>
          <a:ext cx="5658879" cy="81848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Wide range of subjects</a:t>
          </a:r>
        </a:p>
      </dsp:txBody>
      <dsp:txXfrm>
        <a:off x="39955" y="4489634"/>
        <a:ext cx="5578969" cy="738578"/>
      </dsp:txXfrm>
    </dsp:sp>
    <dsp:sp modelId="{F2A2AB39-4D79-438A-80AE-0DA377D47235}">
      <dsp:nvSpPr>
        <dsp:cNvPr id="0" name=""/>
        <dsp:cNvSpPr/>
      </dsp:nvSpPr>
      <dsp:spPr>
        <a:xfrm>
          <a:off x="0" y="5328647"/>
          <a:ext cx="5658879" cy="81848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u="sng" kern="1200"/>
            <a:t>History of high achievement</a:t>
          </a:r>
          <a:endParaRPr lang="en-US" sz="2100" u="sng" kern="1200"/>
        </a:p>
      </dsp:txBody>
      <dsp:txXfrm>
        <a:off x="39955" y="5368602"/>
        <a:ext cx="5578969" cy="7385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2B224-ABFF-446E-B973-4D99736EDCE3}">
      <dsp:nvSpPr>
        <dsp:cNvPr id="0" name=""/>
        <dsp:cNvSpPr/>
      </dsp:nvSpPr>
      <dsp:spPr>
        <a:xfrm>
          <a:off x="0" y="4400"/>
          <a:ext cx="4629150" cy="9639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ECB796-7DA6-484C-BEA7-0E5F8AD8853E}">
      <dsp:nvSpPr>
        <dsp:cNvPr id="0" name=""/>
        <dsp:cNvSpPr/>
      </dsp:nvSpPr>
      <dsp:spPr>
        <a:xfrm>
          <a:off x="291588" y="221284"/>
          <a:ext cx="530678" cy="5301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76773D-2927-4B79-8212-6A75297F3CE6}">
      <dsp:nvSpPr>
        <dsp:cNvPr id="0" name=""/>
        <dsp:cNvSpPr/>
      </dsp:nvSpPr>
      <dsp:spPr>
        <a:xfrm>
          <a:off x="1113855" y="4400"/>
          <a:ext cx="3481557" cy="102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392" tIns="108392" rIns="108392" bIns="108392" numCol="1" spcCol="1270" anchor="ctr" anchorCtr="0">
          <a:noAutofit/>
        </a:bodyPr>
        <a:lstStyle/>
        <a:p>
          <a:pPr marL="0" lvl="0" indent="0" algn="l" defTabSz="622300">
            <a:lnSpc>
              <a:spcPct val="100000"/>
            </a:lnSpc>
            <a:spcBef>
              <a:spcPct val="0"/>
            </a:spcBef>
            <a:spcAft>
              <a:spcPct val="35000"/>
            </a:spcAft>
            <a:buNone/>
          </a:pPr>
          <a:r>
            <a:rPr lang="en-GB" sz="1400" kern="1200" dirty="0"/>
            <a:t>Students whose attendance drops will have support to get back on track</a:t>
          </a:r>
        </a:p>
      </dsp:txBody>
      <dsp:txXfrm>
        <a:off x="1113855" y="4400"/>
        <a:ext cx="3481557" cy="1024173"/>
      </dsp:txXfrm>
    </dsp:sp>
    <dsp:sp modelId="{FEC00231-AF42-4CD8-97FE-F2386B7BF5E2}">
      <dsp:nvSpPr>
        <dsp:cNvPr id="0" name=""/>
        <dsp:cNvSpPr/>
      </dsp:nvSpPr>
      <dsp:spPr>
        <a:xfrm>
          <a:off x="0" y="1284617"/>
          <a:ext cx="4629150" cy="9639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904EC7-AF03-4DAC-81B4-7CABBCC98FC2}">
      <dsp:nvSpPr>
        <dsp:cNvPr id="0" name=""/>
        <dsp:cNvSpPr/>
      </dsp:nvSpPr>
      <dsp:spPr>
        <a:xfrm>
          <a:off x="291588" y="1501501"/>
          <a:ext cx="530678" cy="5301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252F10-5906-4D71-9FEC-82E852B910ED}">
      <dsp:nvSpPr>
        <dsp:cNvPr id="0" name=""/>
        <dsp:cNvSpPr/>
      </dsp:nvSpPr>
      <dsp:spPr>
        <a:xfrm>
          <a:off x="1113855" y="1284617"/>
          <a:ext cx="3481557" cy="102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392" tIns="108392" rIns="108392" bIns="108392" numCol="1" spcCol="1270" anchor="ctr" anchorCtr="0">
          <a:noAutofit/>
        </a:bodyPr>
        <a:lstStyle/>
        <a:p>
          <a:pPr marL="0" lvl="0" indent="0" algn="l" defTabSz="622300">
            <a:lnSpc>
              <a:spcPct val="100000"/>
            </a:lnSpc>
            <a:spcBef>
              <a:spcPct val="0"/>
            </a:spcBef>
            <a:spcAft>
              <a:spcPct val="35000"/>
            </a:spcAft>
            <a:buNone/>
          </a:pPr>
          <a:r>
            <a:rPr lang="en-GB" sz="1400" kern="1200" dirty="0"/>
            <a:t>Period 6 – any student who misses a lesson (and are marked present in previous lessons), will be given a P6 to make up the ‘lost learning’</a:t>
          </a:r>
          <a:endParaRPr lang="en-US" sz="1400" kern="1200" dirty="0"/>
        </a:p>
      </dsp:txBody>
      <dsp:txXfrm>
        <a:off x="1113855" y="1284617"/>
        <a:ext cx="3481557" cy="1024173"/>
      </dsp:txXfrm>
    </dsp:sp>
    <dsp:sp modelId="{35689D66-1FD1-4E17-A0A2-033579234586}">
      <dsp:nvSpPr>
        <dsp:cNvPr id="0" name=""/>
        <dsp:cNvSpPr/>
      </dsp:nvSpPr>
      <dsp:spPr>
        <a:xfrm>
          <a:off x="0" y="2564834"/>
          <a:ext cx="4629150" cy="9639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D4AA26-42F6-446A-97F5-8F52EF6EB074}">
      <dsp:nvSpPr>
        <dsp:cNvPr id="0" name=""/>
        <dsp:cNvSpPr/>
      </dsp:nvSpPr>
      <dsp:spPr>
        <a:xfrm>
          <a:off x="291588" y="2781717"/>
          <a:ext cx="530678" cy="5301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3A3E3E-0FD1-4F3E-B2C8-0508F21F5113}">
      <dsp:nvSpPr>
        <dsp:cNvPr id="0" name=""/>
        <dsp:cNvSpPr/>
      </dsp:nvSpPr>
      <dsp:spPr>
        <a:xfrm>
          <a:off x="1113855" y="2564834"/>
          <a:ext cx="3481557" cy="102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392" tIns="108392" rIns="108392" bIns="108392" numCol="1" spcCol="1270" anchor="ctr" anchorCtr="0">
          <a:noAutofit/>
        </a:bodyPr>
        <a:lstStyle/>
        <a:p>
          <a:pPr marL="0" lvl="0" indent="0" algn="l" defTabSz="622300">
            <a:lnSpc>
              <a:spcPct val="100000"/>
            </a:lnSpc>
            <a:spcBef>
              <a:spcPct val="0"/>
            </a:spcBef>
            <a:spcAft>
              <a:spcPct val="35000"/>
            </a:spcAft>
            <a:buNone/>
          </a:pPr>
          <a:r>
            <a:rPr lang="en-GB" sz="1400" kern="1200" dirty="0">
              <a:latin typeface="Grandview Display"/>
            </a:rPr>
            <a:t>If attendance falls below 92.5%, students will move to Step 1 of the College Behaviour and Expectations Policy</a:t>
          </a:r>
          <a:endParaRPr lang="en-US" sz="1400" kern="1200" dirty="0"/>
        </a:p>
      </dsp:txBody>
      <dsp:txXfrm>
        <a:off x="1113855" y="2564834"/>
        <a:ext cx="3481557" cy="1024173"/>
      </dsp:txXfrm>
    </dsp:sp>
    <dsp:sp modelId="{E2D84151-E7A8-4BDF-BBB9-EF565B3C921F}">
      <dsp:nvSpPr>
        <dsp:cNvPr id="0" name=""/>
        <dsp:cNvSpPr/>
      </dsp:nvSpPr>
      <dsp:spPr>
        <a:xfrm>
          <a:off x="0" y="3845051"/>
          <a:ext cx="4629150" cy="9639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5F49FD-BD3B-49B1-A14E-447342338D16}">
      <dsp:nvSpPr>
        <dsp:cNvPr id="0" name=""/>
        <dsp:cNvSpPr/>
      </dsp:nvSpPr>
      <dsp:spPr>
        <a:xfrm>
          <a:off x="291588" y="4061934"/>
          <a:ext cx="530678" cy="5301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3D8C7C-B1C2-4052-8803-4689E00E236D}">
      <dsp:nvSpPr>
        <dsp:cNvPr id="0" name=""/>
        <dsp:cNvSpPr/>
      </dsp:nvSpPr>
      <dsp:spPr>
        <a:xfrm>
          <a:off x="1113855" y="3845051"/>
          <a:ext cx="3481557" cy="102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392" tIns="108392" rIns="108392" bIns="108392" numCol="1" spcCol="1270" anchor="ctr" anchorCtr="0">
          <a:noAutofit/>
        </a:bodyPr>
        <a:lstStyle/>
        <a:p>
          <a:pPr marL="0" lvl="0" indent="0" algn="l" defTabSz="622300">
            <a:lnSpc>
              <a:spcPct val="100000"/>
            </a:lnSpc>
            <a:spcBef>
              <a:spcPct val="0"/>
            </a:spcBef>
            <a:spcAft>
              <a:spcPct val="35000"/>
            </a:spcAft>
            <a:buNone/>
          </a:pPr>
          <a:r>
            <a:rPr lang="en-GB" sz="1400" i="1" kern="1200" dirty="0"/>
            <a:t>Please note, we will take into account medical reasons, University visits etc. and make</a:t>
          </a:r>
          <a:r>
            <a:rPr lang="en-GB" sz="1400" i="1" kern="1200" dirty="0">
              <a:latin typeface="Grandview Display"/>
            </a:rPr>
            <a:t> </a:t>
          </a:r>
          <a:r>
            <a:rPr lang="en-GB" sz="1400" i="1" kern="1200" dirty="0"/>
            <a:t>decisions on a student-by-student basis</a:t>
          </a:r>
          <a:r>
            <a:rPr lang="en-GB" sz="1400" i="1" kern="1200" dirty="0">
              <a:latin typeface="Grandview Display"/>
            </a:rPr>
            <a:t>.</a:t>
          </a:r>
          <a:endParaRPr lang="en-US" sz="1400" i="0" kern="1200" dirty="0">
            <a:latin typeface="Grandview Display"/>
          </a:endParaRPr>
        </a:p>
      </dsp:txBody>
      <dsp:txXfrm>
        <a:off x="1113855" y="3845051"/>
        <a:ext cx="3481557" cy="10241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E91F0-BFB7-4076-B5A1-503C55C3C904}">
      <dsp:nvSpPr>
        <dsp:cNvPr id="0" name=""/>
        <dsp:cNvSpPr/>
      </dsp:nvSpPr>
      <dsp:spPr>
        <a:xfrm>
          <a:off x="0" y="381392"/>
          <a:ext cx="4629150" cy="1333799"/>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Like attendance, punctuality is important at Plume College. Missing the start of the lesson is not best for learning, but it is also an indicator of attitude</a:t>
          </a:r>
        </a:p>
      </dsp:txBody>
      <dsp:txXfrm>
        <a:off x="65111" y="446503"/>
        <a:ext cx="4498928" cy="1203577"/>
      </dsp:txXfrm>
    </dsp:sp>
    <dsp:sp modelId="{5685517A-28AB-4F28-BBF7-CF8017AFA1E8}">
      <dsp:nvSpPr>
        <dsp:cNvPr id="0" name=""/>
        <dsp:cNvSpPr/>
      </dsp:nvSpPr>
      <dsp:spPr>
        <a:xfrm>
          <a:off x="0" y="1769912"/>
          <a:ext cx="4629150" cy="1333799"/>
        </a:xfrm>
        <a:prstGeom prst="roundRect">
          <a:avLst/>
        </a:prstGeom>
        <a:solidFill>
          <a:schemeClr val="accent1">
            <a:shade val="50000"/>
            <a:hueOff val="471586"/>
            <a:satOff val="-5853"/>
            <a:lumOff val="308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On top of exam success, we are also trying to prepare you for the world of work (where being punctual is non-negotiable)</a:t>
          </a:r>
        </a:p>
      </dsp:txBody>
      <dsp:txXfrm>
        <a:off x="65111" y="1835023"/>
        <a:ext cx="4498928" cy="1203577"/>
      </dsp:txXfrm>
    </dsp:sp>
    <dsp:sp modelId="{1A0EFAA2-DF86-4610-9731-C6664D8640F4}">
      <dsp:nvSpPr>
        <dsp:cNvPr id="0" name=""/>
        <dsp:cNvSpPr/>
      </dsp:nvSpPr>
      <dsp:spPr>
        <a:xfrm>
          <a:off x="0" y="3158432"/>
          <a:ext cx="4629150" cy="1333799"/>
        </a:xfrm>
        <a:prstGeom prst="roundRect">
          <a:avLst/>
        </a:prstGeom>
        <a:solidFill>
          <a:schemeClr val="accent1">
            <a:shade val="50000"/>
            <a:hueOff val="471586"/>
            <a:satOff val="-5853"/>
            <a:lumOff val="308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If a student is late 3 times in a week, they receive a late sanction and receive a lunch-time detention with one of the College Team</a:t>
          </a:r>
        </a:p>
      </dsp:txBody>
      <dsp:txXfrm>
        <a:off x="65111" y="3223543"/>
        <a:ext cx="4498928" cy="12035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35513A-4819-47F9-B901-9250886FDA7D}">
      <dsp:nvSpPr>
        <dsp:cNvPr id="0" name=""/>
        <dsp:cNvSpPr/>
      </dsp:nvSpPr>
      <dsp:spPr>
        <a:xfrm>
          <a:off x="0" y="503065"/>
          <a:ext cx="4629150" cy="12530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t>Extended Project Qualification (EPQ) – TIE BREAKER!</a:t>
          </a:r>
          <a:endParaRPr lang="en-US" sz="1800" b="1" kern="1200" dirty="0"/>
        </a:p>
      </dsp:txBody>
      <dsp:txXfrm>
        <a:off x="61170" y="564235"/>
        <a:ext cx="4506810" cy="1130730"/>
      </dsp:txXfrm>
    </dsp:sp>
    <dsp:sp modelId="{5B31DED4-E37E-47C4-9340-DD412B147AB3}">
      <dsp:nvSpPr>
        <dsp:cNvPr id="0" name=""/>
        <dsp:cNvSpPr/>
      </dsp:nvSpPr>
      <dsp:spPr>
        <a:xfrm>
          <a:off x="0" y="1807975"/>
          <a:ext cx="4629150" cy="12530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t>The work, which is worth the equivalent of half an A-level, is usually presented as a 5000 word report in an academic subject ‘outside their main programme of study’.</a:t>
          </a:r>
          <a:endParaRPr lang="en-US" sz="1800" b="1" kern="1200" dirty="0"/>
        </a:p>
      </dsp:txBody>
      <dsp:txXfrm>
        <a:off x="61170" y="1869145"/>
        <a:ext cx="4506810" cy="1130730"/>
      </dsp:txXfrm>
    </dsp:sp>
    <dsp:sp modelId="{4DEE6AC1-D0A6-472A-AF25-E6D177218965}">
      <dsp:nvSpPr>
        <dsp:cNvPr id="0" name=""/>
        <dsp:cNvSpPr/>
      </dsp:nvSpPr>
      <dsp:spPr>
        <a:xfrm>
          <a:off x="0" y="3112885"/>
          <a:ext cx="4629150" cy="12530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t>It requires a high level of independent work and original thought – skills which universities complain are lacking in school leavers.</a:t>
          </a:r>
          <a:endParaRPr lang="en-US" sz="1800" b="1" kern="1200" dirty="0"/>
        </a:p>
      </dsp:txBody>
      <dsp:txXfrm>
        <a:off x="61170" y="3174055"/>
        <a:ext cx="4506810" cy="1130730"/>
      </dsp:txXfrm>
    </dsp:sp>
    <dsp:sp modelId="{F8D4BCBC-E060-4CC0-B205-CBA1940FBDB0}">
      <dsp:nvSpPr>
        <dsp:cNvPr id="0" name=""/>
        <dsp:cNvSpPr/>
      </dsp:nvSpPr>
      <dsp:spPr>
        <a:xfrm>
          <a:off x="0" y="4417795"/>
          <a:ext cx="4629150" cy="12530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t>Universities said EPQs can make the difference between winning a place on a course or just missing out. </a:t>
          </a:r>
          <a:endParaRPr lang="en-US" sz="1800" b="1" kern="1200" dirty="0"/>
        </a:p>
      </dsp:txBody>
      <dsp:txXfrm>
        <a:off x="61170" y="4478965"/>
        <a:ext cx="4506810" cy="1130730"/>
      </dsp:txXfrm>
    </dsp:sp>
    <dsp:sp modelId="{BA95394B-EC72-4D7D-9542-2F3A3979817A}">
      <dsp:nvSpPr>
        <dsp:cNvPr id="0" name=""/>
        <dsp:cNvSpPr/>
      </dsp:nvSpPr>
      <dsp:spPr>
        <a:xfrm>
          <a:off x="0" y="5722705"/>
          <a:ext cx="4629150" cy="12530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t>Interested in EPQ</a:t>
          </a:r>
          <a:r>
            <a:rPr lang="en-GB" sz="1800" b="1" kern="1200" dirty="0">
              <a:latin typeface="Grandview Display"/>
            </a:rPr>
            <a:t>?</a:t>
          </a:r>
          <a:r>
            <a:rPr lang="en-GB" sz="1800" b="1" kern="1200" dirty="0"/>
            <a:t> – attend the taster session or see Mr Carlsson for more details.</a:t>
          </a:r>
          <a:endParaRPr lang="en-US" sz="1800" b="1" kern="1200" dirty="0"/>
        </a:p>
      </dsp:txBody>
      <dsp:txXfrm>
        <a:off x="61170" y="5783875"/>
        <a:ext cx="4506810" cy="1130730"/>
      </dsp:txXfrm>
    </dsp:sp>
  </dsp:spTree>
</dsp:drawing>
</file>

<file path=ppt/diagrams/layout1.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961019-16EB-4698-8353-2C1A6EDD31F4}" type="datetimeFigureOut">
              <a:rPr lang="en-GB" smtClean="0"/>
              <a:pPr/>
              <a:t>13/07/2026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F09164-B672-4354-8E79-61775E411DAA}" type="slidenum">
              <a:rPr lang="en-GB" smtClean="0"/>
              <a:pPr/>
              <a:t>‹#›</a:t>
            </a:fld>
            <a:endParaRPr lang="en-GB"/>
          </a:p>
        </p:txBody>
      </p:sp>
    </p:spTree>
    <p:extLst>
      <p:ext uri="{BB962C8B-B14F-4D97-AF65-F5344CB8AC3E}">
        <p14:creationId xmlns:p14="http://schemas.microsoft.com/office/powerpoint/2010/main" val="2555356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79378-CC20-92CD-BA61-47603B292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E17383-F73F-F8C6-C62B-144613F4A2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597E77-CD4C-2CC7-31C1-B9FDFEC2FC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D2F366-E63D-567D-2525-CA62990256F7}"/>
              </a:ext>
            </a:extLst>
          </p:cNvPr>
          <p:cNvSpPr>
            <a:spLocks noGrp="1"/>
          </p:cNvSpPr>
          <p:nvPr>
            <p:ph type="sldNum" sz="quarter" idx="10"/>
          </p:nvPr>
        </p:nvSpPr>
        <p:spPr/>
        <p:txBody>
          <a:bodyPr/>
          <a:lstStyle/>
          <a:p>
            <a:fld id="{FFF09164-B672-4354-8E79-61775E411DAA}" type="slidenum">
              <a:rPr lang="en-GB" smtClean="0"/>
              <a:pPr/>
              <a:t>33</a:t>
            </a:fld>
            <a:endParaRPr lang="en-GB"/>
          </a:p>
        </p:txBody>
      </p:sp>
    </p:spTree>
    <p:extLst>
      <p:ext uri="{BB962C8B-B14F-4D97-AF65-F5344CB8AC3E}">
        <p14:creationId xmlns:p14="http://schemas.microsoft.com/office/powerpoint/2010/main" val="898499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B1B10-4B89-A1AA-E614-7E4DFE95F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71995-C1C9-D68B-39D2-4C4D75BDBB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C79EEE-E2A7-B44C-828B-53217D43C7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868C60-16FE-0D60-752D-D589C2BCCC60}"/>
              </a:ext>
            </a:extLst>
          </p:cNvPr>
          <p:cNvSpPr>
            <a:spLocks noGrp="1"/>
          </p:cNvSpPr>
          <p:nvPr>
            <p:ph type="sldNum" sz="quarter" idx="10"/>
          </p:nvPr>
        </p:nvSpPr>
        <p:spPr/>
        <p:txBody>
          <a:bodyPr/>
          <a:lstStyle/>
          <a:p>
            <a:fld id="{FFF09164-B672-4354-8E79-61775E411DAA}" type="slidenum">
              <a:rPr lang="en-GB" smtClean="0"/>
              <a:pPr/>
              <a:t>34</a:t>
            </a:fld>
            <a:endParaRPr lang="en-GB"/>
          </a:p>
        </p:txBody>
      </p:sp>
    </p:spTree>
    <p:extLst>
      <p:ext uri="{BB962C8B-B14F-4D97-AF65-F5344CB8AC3E}">
        <p14:creationId xmlns:p14="http://schemas.microsoft.com/office/powerpoint/2010/main" val="4140578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84472" y="1371600"/>
            <a:ext cx="4451655" cy="2696866"/>
          </a:xfrm>
        </p:spPr>
        <p:txBody>
          <a:bodyPr anchor="t">
            <a:normAutofit/>
          </a:bodyPr>
          <a:lstStyle>
            <a:lvl1pPr algn="l">
              <a:defRPr sz="5333"/>
            </a:lvl1pPr>
          </a:lstStyle>
          <a:p>
            <a:r>
              <a:rPr lang="en-US"/>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84472" y="4584880"/>
            <a:ext cx="4451655" cy="1287887"/>
          </a:xfrm>
        </p:spPr>
        <p:txBody>
          <a:bodyPr anchor="b">
            <a:normAutofit/>
          </a:bodyPr>
          <a:lstStyle>
            <a:lvl1pPr marL="0" indent="0" algn="l">
              <a:lnSpc>
                <a:spcPct val="130000"/>
              </a:lnSpc>
              <a:buNone/>
              <a:defRPr sz="2400" b="1" cap="all" spc="400" baseline="0"/>
            </a:lvl1pPr>
            <a:lvl2pPr marL="609585" indent="0" algn="ctr">
              <a:buNone/>
              <a:defRPr sz="240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8D5D83F1-BF6E-4A98-8153-BAC9ABDE7CE3}" type="datetimeFigureOut">
              <a:rPr lang="en-US" dirty="0"/>
              <a:t>7/13/2026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32143865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ED9BE5A2-57A1-4629-B29D-D386573AF9F3}" type="datetimeFigureOut">
              <a:rPr lang="en-US" dirty="0"/>
              <a:t>7/13/2026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4058678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6898558" y="1401098"/>
            <a:ext cx="1616792" cy="477586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28650" y="1401097"/>
            <a:ext cx="6174044" cy="47758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A3A72485-1B57-41B4-A998-97848CC136C2}" type="datetimeFigureOut">
              <a:rPr lang="en-US" dirty="0"/>
              <a:t>7/13/2026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385192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BA576E92-E5C8-4FF8-B2BE-A516F6A1724E}" type="datetimeFigureOut">
              <a:rPr lang="en-US" dirty="0"/>
              <a:t>7/13/2026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133623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84472" y="1709738"/>
            <a:ext cx="6911163" cy="3159974"/>
          </a:xfrm>
        </p:spPr>
        <p:txBody>
          <a:bodyPr anchor="b">
            <a:normAutofit/>
          </a:bodyPr>
          <a:lstStyle>
            <a:lvl1pPr>
              <a:defRPr sz="6400"/>
            </a:lvl1pPr>
          </a:lstStyle>
          <a:p>
            <a:r>
              <a:rPr lang="en-US"/>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84472" y="5018568"/>
            <a:ext cx="5930309" cy="1073889"/>
          </a:xfrm>
        </p:spPr>
        <p:txBody>
          <a:bodyPr>
            <a:normAutofit/>
          </a:bodyPr>
          <a:lstStyle>
            <a:lvl1pPr marL="0" indent="0">
              <a:buNone/>
              <a:defRPr sz="2667">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06DDB232-C681-46A2-B21F-2BD21E9CA134}" type="datetimeFigureOut">
              <a:rPr lang="en-US" dirty="0"/>
              <a:t>7/13/2026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914183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85800" y="2849527"/>
            <a:ext cx="3829050" cy="32104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4629150" y="2849526"/>
            <a:ext cx="3829050" cy="3210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30ABE26E-66F9-4E5F-9E07-CA7CDB200281}" type="datetimeFigureOut">
              <a:rPr lang="en-US" dirty="0"/>
              <a:t>7/13/2026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3933651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84471" y="1371600"/>
            <a:ext cx="7832070" cy="93975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84472" y="2311353"/>
            <a:ext cx="3813710" cy="695372"/>
          </a:xfrm>
        </p:spPr>
        <p:txBody>
          <a:bodyPr anchor="b">
            <a:normAutofit/>
          </a:bodyPr>
          <a:lstStyle>
            <a:lvl1pPr marL="0" indent="0">
              <a:buNone/>
              <a:defRPr sz="2400" b="1" cap="all" spc="400" baseline="0"/>
            </a:lvl1pPr>
            <a:lvl2pPr marL="609585" indent="0">
              <a:buNone/>
              <a:defRPr sz="2400"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84472" y="3006726"/>
            <a:ext cx="3813710"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4629150" y="2311353"/>
            <a:ext cx="3887391" cy="695372"/>
          </a:xfrm>
        </p:spPr>
        <p:txBody>
          <a:bodyPr anchor="b">
            <a:normAutofit/>
          </a:bodyPr>
          <a:lstStyle>
            <a:lvl1pPr marL="0" indent="0">
              <a:buNone/>
              <a:defRPr sz="2400" b="1" cap="all" spc="400" baseline="0"/>
            </a:lvl1pPr>
            <a:lvl2pPr marL="609585" indent="0">
              <a:buNone/>
              <a:defRPr sz="2400"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4629150" y="3006726"/>
            <a:ext cx="3887391"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85A1A01C-F286-49E7-998E-3D5BB613F99A}" type="datetimeFigureOut">
              <a:rPr lang="en-US" dirty="0"/>
              <a:t>7/13/2026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1428691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7CC2C0A-F771-42D9-AAB0-90C3A2B0FEAD}" type="datetimeFigureOut">
              <a:rPr lang="en-US" dirty="0"/>
              <a:t>7/13/2026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1803511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2CA2A270-409D-4410-9649-B7481576446C}" type="datetimeFigureOut">
              <a:rPr lang="en-US" dirty="0"/>
              <a:t>7/13/2026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2104771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84471" y="1463038"/>
            <a:ext cx="2894548" cy="1471548"/>
          </a:xfrm>
        </p:spPr>
        <p:txBody>
          <a:bodyPr anchor="t"/>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3887391" y="987426"/>
            <a:ext cx="4629150" cy="4873625"/>
          </a:xfrm>
        </p:spPr>
        <p:txBody>
          <a:bodyPr>
            <a:normAutofit/>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84471" y="2934587"/>
            <a:ext cx="2894548" cy="2934401"/>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42200AA3-798A-4433-8927-6E115914B6EF}" type="datetimeFigureOut">
              <a:rPr lang="en-US" dirty="0"/>
              <a:t>7/13/2026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181293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84471" y="1463038"/>
            <a:ext cx="2894548" cy="1471548"/>
          </a:xfrm>
        </p:spPr>
        <p:txBody>
          <a:bodyPr anchor="t"/>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noChangeAspect="1"/>
          </p:cNvSpPr>
          <p:nvPr>
            <p:ph type="pic" idx="1"/>
          </p:nvPr>
        </p:nvSpPr>
        <p:spPr>
          <a:xfrm>
            <a:off x="3887391" y="987426"/>
            <a:ext cx="4629150" cy="4873625"/>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84471" y="2934587"/>
            <a:ext cx="2894548" cy="2934401"/>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36322871-0F85-43DC-99D7-CA8E7437E2EC}" type="datetimeFigureOut">
              <a:rPr lang="en-US" dirty="0"/>
              <a:t>7/13/2026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889316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85800" y="1371601"/>
            <a:ext cx="7772400" cy="118757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85799" y="2559171"/>
            <a:ext cx="7772400" cy="33826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84471" y="6356351"/>
            <a:ext cx="2057400" cy="365125"/>
          </a:xfrm>
          <a:prstGeom prst="rect">
            <a:avLst/>
          </a:prstGeom>
        </p:spPr>
        <p:txBody>
          <a:bodyPr vert="horz" lIns="91440" tIns="45720" rIns="91440" bIns="45720" rtlCol="0" anchor="ctr"/>
          <a:lstStyle>
            <a:lvl1pPr algn="l">
              <a:defRPr sz="1200" b="1" cap="all" spc="400" baseline="0">
                <a:solidFill>
                  <a:schemeClr val="tx1"/>
                </a:solidFill>
              </a:defRPr>
            </a:lvl1pPr>
          </a:lstStyle>
          <a:p>
            <a:fld id="{E857DF4D-D974-434D-9D64-40B7405DF5F0}" type="datetimeFigureOut">
              <a:rPr lang="en-US" dirty="0"/>
              <a:t>7/13/2026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5075717" y="6356351"/>
            <a:ext cx="3030280" cy="365125"/>
          </a:xfrm>
          <a:prstGeom prst="rect">
            <a:avLst/>
          </a:prstGeom>
        </p:spPr>
        <p:txBody>
          <a:bodyPr vert="horz" lIns="91440" tIns="45720" rIns="91440" bIns="45720" rtlCol="0" anchor="ctr"/>
          <a:lstStyle>
            <a:lvl1pPr algn="r">
              <a:defRPr sz="1200" b="1" cap="all" spc="400" baseline="0">
                <a:solidFill>
                  <a:schemeClr val="tx1"/>
                </a:solidFill>
              </a:defRPr>
            </a:lvl1pPr>
          </a:lstStyle>
          <a:p>
            <a:r>
              <a:rPr lang="en-US"/>
              <a:t>
              </a:t>
            </a:r>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8105996" y="6356351"/>
            <a:ext cx="542261" cy="365125"/>
          </a:xfrm>
          <a:prstGeom prst="rect">
            <a:avLst/>
          </a:prstGeom>
        </p:spPr>
        <p:txBody>
          <a:bodyPr vert="horz" lIns="91440" tIns="45720" rIns="91440" bIns="45720" rtlCol="0" anchor="ctr"/>
          <a:lstStyle>
            <a:lvl1pPr algn="r">
              <a:defRPr sz="1200" b="1" cap="all" spc="400" baseline="0">
                <a:solidFill>
                  <a:schemeClr val="tx1"/>
                </a:solidFill>
              </a:defRPr>
            </a:lvl1pPr>
          </a:lstStyle>
          <a:p>
            <a:fld id="{70C12960-6E85-460F-B6E3-5B82CB31AF3D}" type="slidenum">
              <a:rPr lang="en-US" dirty="0"/>
              <a:t>‹#›</a:t>
            </a:fld>
            <a:endParaRPr lang="en-US"/>
          </a:p>
        </p:txBody>
      </p:sp>
      <p:cxnSp>
        <p:nvCxnSpPr>
          <p:cNvPr id="7" name="Straight Connector 6">
            <a:extLst>
              <a:ext uri="{FF2B5EF4-FFF2-40B4-BE49-F238E27FC236}">
                <a16:creationId xmlns:a16="http://schemas.microsoft.com/office/drawing/2014/main" id="{F209B62C-3402-4623-9A7C-AA048B56F8C3}"/>
              </a:ext>
            </a:extLst>
          </p:cNvPr>
          <p:cNvCxnSpPr>
            <a:cxnSpLocks/>
          </p:cNvCxnSpPr>
          <p:nvPr/>
        </p:nvCxnSpPr>
        <p:spPr>
          <a:xfrm>
            <a:off x="742950" y="1031001"/>
            <a:ext cx="734147"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875846"/>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hdr="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userDrawn="1">
          <p15:clr>
            <a:srgbClr val="F26B43"/>
          </p15:clr>
        </p15:guide>
        <p15:guide id="4" pos="2880" userDrawn="1">
          <p15:clr>
            <a:srgbClr val="F26B43"/>
          </p15:clr>
        </p15:guide>
        <p15:guide id="5" pos="432" userDrawn="1">
          <p15:clr>
            <a:srgbClr val="F26B43"/>
          </p15:clr>
        </p15:guide>
        <p15:guide id="6" orient="horz" pos="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mailto:k.demes@plume.essex.sch.uk"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plume.essex.sch.uk/sixth-form-colleg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ume School | The Maylands Mayl">
            <a:extLst>
              <a:ext uri="{FF2B5EF4-FFF2-40B4-BE49-F238E27FC236}">
                <a16:creationId xmlns:a16="http://schemas.microsoft.com/office/drawing/2014/main" id="{6C367937-1A44-A828-04B1-25F39B30BC97}"/>
              </a:ext>
            </a:extLst>
          </p:cNvPr>
          <p:cNvPicPr>
            <a:picLocks noChangeAspect="1"/>
          </p:cNvPicPr>
          <p:nvPr/>
        </p:nvPicPr>
        <p:blipFill>
          <a:blip r:embed="rId2"/>
          <a:srcRect l="24932"/>
          <a:stretch>
            <a:fillRect/>
          </a:stretch>
        </p:blipFill>
        <p:spPr>
          <a:xfrm>
            <a:off x="20" y="10"/>
            <a:ext cx="9152405" cy="6857997"/>
          </a:xfrm>
          <a:prstGeom prst="rect">
            <a:avLst/>
          </a:prstGeom>
          <a:noFill/>
        </p:spPr>
      </p:pic>
      <p:sp>
        <p:nvSpPr>
          <p:cNvPr id="4" name="TextBox 3">
            <a:extLst>
              <a:ext uri="{FF2B5EF4-FFF2-40B4-BE49-F238E27FC236}">
                <a16:creationId xmlns:a16="http://schemas.microsoft.com/office/drawing/2014/main" id="{DF0FDB7C-1C10-AC44-F739-5AA6CA219533}"/>
              </a:ext>
            </a:extLst>
          </p:cNvPr>
          <p:cNvSpPr txBox="1"/>
          <p:nvPr/>
        </p:nvSpPr>
        <p:spPr>
          <a:xfrm>
            <a:off x="3331930" y="2085682"/>
            <a:ext cx="5290576"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6600" dirty="0">
                <a:solidFill>
                  <a:srgbClr val="002060"/>
                </a:solidFill>
                <a:latin typeface="Franklin Gothic Book"/>
              </a:rPr>
              <a:t>Plume College</a:t>
            </a:r>
          </a:p>
          <a:p>
            <a:pPr algn="r"/>
            <a:r>
              <a:rPr lang="en-US" sz="4800" dirty="0">
                <a:solidFill>
                  <a:srgbClr val="002060"/>
                </a:solidFill>
                <a:latin typeface="Franklin Gothic Book"/>
              </a:rPr>
              <a:t>Taster Day</a:t>
            </a:r>
          </a:p>
          <a:p>
            <a:pPr algn="r"/>
            <a:r>
              <a:rPr lang="en-US" sz="2000" dirty="0">
                <a:solidFill>
                  <a:srgbClr val="002060"/>
                </a:solidFill>
                <a:latin typeface="Franklin Gothic Book"/>
              </a:rPr>
              <a:t>Mon 29 June 2026</a:t>
            </a:r>
          </a:p>
        </p:txBody>
      </p:sp>
      <p:sp>
        <p:nvSpPr>
          <p:cNvPr id="5" name="TextBox 4">
            <a:extLst>
              <a:ext uri="{FF2B5EF4-FFF2-40B4-BE49-F238E27FC236}">
                <a16:creationId xmlns:a16="http://schemas.microsoft.com/office/drawing/2014/main" id="{4F7763B8-3D8E-2301-4CDF-36E651876472}"/>
              </a:ext>
            </a:extLst>
          </p:cNvPr>
          <p:cNvSpPr txBox="1"/>
          <p:nvPr/>
        </p:nvSpPr>
        <p:spPr>
          <a:xfrm>
            <a:off x="6115878" y="4569792"/>
            <a:ext cx="2621721" cy="13459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lnSpc>
                <a:spcPts val="1950"/>
              </a:lnSpc>
            </a:pPr>
            <a:r>
              <a:rPr lang="en-GB" sz="1200" b="1" u="sng">
                <a:solidFill>
                  <a:srgbClr val="002060"/>
                </a:solidFill>
                <a:latin typeface="Franklin Gothic Book"/>
                <a:cs typeface="Segoe UI"/>
              </a:rPr>
              <a:t>Ofsted November 2023</a:t>
            </a:r>
            <a:r>
              <a:rPr lang="en-GB" sz="1200" b="1">
                <a:solidFill>
                  <a:srgbClr val="002060"/>
                </a:solidFill>
                <a:latin typeface="Franklin Gothic Book"/>
                <a:cs typeface="Segoe UI"/>
              </a:rPr>
              <a:t>​</a:t>
            </a:r>
          </a:p>
          <a:p>
            <a:pPr algn="r">
              <a:lnSpc>
                <a:spcPts val="1950"/>
              </a:lnSpc>
            </a:pPr>
            <a:r>
              <a:rPr lang="en-GB" sz="1200" b="1" i="1">
                <a:solidFill>
                  <a:srgbClr val="002060"/>
                </a:solidFill>
                <a:latin typeface="Franklin Gothic Book"/>
                <a:cs typeface="Segoe UI"/>
              </a:rPr>
              <a:t>‘Students in the Sixth Form experience a high-quality curriculum that is well matched to their needs ... and as a result they achieve well’</a:t>
            </a:r>
          </a:p>
        </p:txBody>
      </p:sp>
    </p:spTree>
    <p:extLst>
      <p:ext uri="{BB962C8B-B14F-4D97-AF65-F5344CB8AC3E}">
        <p14:creationId xmlns:p14="http://schemas.microsoft.com/office/powerpoint/2010/main" val="65203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B89FA-B93F-0F86-A11F-37C97F3E467A}"/>
            </a:ext>
          </a:extLst>
        </p:cNvPr>
        <p:cNvGrpSpPr/>
        <p:nvPr/>
      </p:nvGrpSpPr>
      <p:grpSpPr>
        <a:xfrm>
          <a:off x="0" y="0"/>
          <a:ext cx="0" cy="0"/>
          <a:chOff x="0" y="0"/>
          <a:chExt cx="0" cy="0"/>
        </a:xfrm>
      </p:grpSpPr>
      <p:pic>
        <p:nvPicPr>
          <p:cNvPr id="3" name="Picture 2" descr="Plume School | The Maylands Mayl">
            <a:extLst>
              <a:ext uri="{FF2B5EF4-FFF2-40B4-BE49-F238E27FC236}">
                <a16:creationId xmlns:a16="http://schemas.microsoft.com/office/drawing/2014/main" id="{50E2959A-706F-65BB-77CD-85767A9AAF92}"/>
              </a:ext>
            </a:extLst>
          </p:cNvPr>
          <p:cNvPicPr>
            <a:picLocks noChangeAspect="1"/>
          </p:cNvPicPr>
          <p:nvPr/>
        </p:nvPicPr>
        <p:blipFill>
          <a:blip r:embed="rId2"/>
          <a:srcRect l="24932"/>
          <a:stretch>
            <a:fillRect/>
          </a:stretch>
        </p:blipFill>
        <p:spPr>
          <a:xfrm>
            <a:off x="20" y="10"/>
            <a:ext cx="9152405" cy="6857997"/>
          </a:xfrm>
          <a:prstGeom prst="rect">
            <a:avLst/>
          </a:prstGeom>
          <a:noFill/>
        </p:spPr>
      </p:pic>
      <p:sp>
        <p:nvSpPr>
          <p:cNvPr id="4" name="TextBox 3">
            <a:extLst>
              <a:ext uri="{FF2B5EF4-FFF2-40B4-BE49-F238E27FC236}">
                <a16:creationId xmlns:a16="http://schemas.microsoft.com/office/drawing/2014/main" id="{9C407A78-E151-B002-6649-A466896B115E}"/>
              </a:ext>
            </a:extLst>
          </p:cNvPr>
          <p:cNvSpPr txBox="1"/>
          <p:nvPr/>
        </p:nvSpPr>
        <p:spPr>
          <a:xfrm>
            <a:off x="3414308" y="2744709"/>
            <a:ext cx="5290576"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6600">
                <a:solidFill>
                  <a:srgbClr val="002060"/>
                </a:solidFill>
                <a:latin typeface="Franklin Gothic Book"/>
              </a:rPr>
              <a:t>Support</a:t>
            </a:r>
            <a:endParaRPr lang="en-US"/>
          </a:p>
        </p:txBody>
      </p:sp>
    </p:spTree>
    <p:extLst>
      <p:ext uri="{BB962C8B-B14F-4D97-AF65-F5344CB8AC3E}">
        <p14:creationId xmlns:p14="http://schemas.microsoft.com/office/powerpoint/2010/main" val="388981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052736"/>
            <a:ext cx="8856984" cy="5616624"/>
          </a:xfrm>
        </p:spPr>
        <p:txBody>
          <a:bodyPr>
            <a:noAutofit/>
          </a:bodyPr>
          <a:lstStyle/>
          <a:p>
            <a:r>
              <a:rPr lang="en-GB" sz="2800">
                <a:solidFill>
                  <a:schemeClr val="tx1"/>
                </a:solidFill>
                <a:latin typeface="Calibri" panose="020F0502020204030204" pitchFamily="34" charset="0"/>
                <a:cs typeface="Calibri" panose="020F0502020204030204" pitchFamily="34" charset="0"/>
              </a:rPr>
              <a:t>If you are struggling with your mental health, physical health, stress, workload etc. – There is a lot of support available to you. </a:t>
            </a:r>
          </a:p>
          <a:p>
            <a:pPr lvl="1"/>
            <a:r>
              <a:rPr lang="en-GB" sz="2000">
                <a:solidFill>
                  <a:schemeClr val="tx1"/>
                </a:solidFill>
                <a:latin typeface="Calibri" panose="020F0502020204030204" pitchFamily="34" charset="0"/>
                <a:cs typeface="Calibri" panose="020F0502020204030204" pitchFamily="34" charset="0"/>
              </a:rPr>
              <a:t>Your Tutor</a:t>
            </a:r>
          </a:p>
          <a:p>
            <a:pPr lvl="1"/>
            <a:r>
              <a:rPr lang="en-GB" sz="2000" u="sng">
                <a:solidFill>
                  <a:schemeClr val="tx1"/>
                </a:solidFill>
                <a:latin typeface="Calibri" panose="020F0502020204030204" pitchFamily="34" charset="0"/>
                <a:cs typeface="Calibri" panose="020F0502020204030204" pitchFamily="34" charset="0"/>
              </a:rPr>
              <a:t>College team</a:t>
            </a:r>
            <a:endParaRPr lang="en-GB" sz="2000">
              <a:solidFill>
                <a:schemeClr val="tx1"/>
              </a:solidFill>
              <a:latin typeface="Calibri" panose="020F0502020204030204" pitchFamily="34" charset="0"/>
              <a:cs typeface="Calibri" panose="020F0502020204030204" pitchFamily="34" charset="0"/>
            </a:endParaRPr>
          </a:p>
          <a:p>
            <a:pPr lvl="1"/>
            <a:r>
              <a:rPr lang="en-GB" sz="2000">
                <a:solidFill>
                  <a:schemeClr val="tx1"/>
                </a:solidFill>
                <a:latin typeface="Calibri" panose="020F0502020204030204" pitchFamily="34" charset="0"/>
                <a:cs typeface="Calibri" panose="020F0502020204030204" pitchFamily="34" charset="0"/>
              </a:rPr>
              <a:t>Counselling</a:t>
            </a:r>
          </a:p>
          <a:p>
            <a:pPr lvl="1"/>
            <a:r>
              <a:rPr lang="en-GB" sz="2000">
                <a:solidFill>
                  <a:schemeClr val="tx1"/>
                </a:solidFill>
                <a:latin typeface="Calibri" panose="020F0502020204030204" pitchFamily="34" charset="0"/>
                <a:cs typeface="Calibri" panose="020F0502020204030204" pitchFamily="34" charset="0"/>
              </a:rPr>
              <a:t>Mentoring</a:t>
            </a:r>
          </a:p>
          <a:p>
            <a:pPr lvl="1"/>
            <a:r>
              <a:rPr lang="en-GB" sz="2000">
                <a:solidFill>
                  <a:schemeClr val="tx1"/>
                </a:solidFill>
                <a:latin typeface="Calibri" panose="020F0502020204030204" pitchFamily="34" charset="0"/>
                <a:cs typeface="Calibri" panose="020F0502020204030204" pitchFamily="34" charset="0"/>
              </a:rPr>
              <a:t>Community Mentoring</a:t>
            </a:r>
            <a:endParaRPr lang="en-GB" sz="3600">
              <a:solidFill>
                <a:schemeClr val="tx1"/>
              </a:solidFill>
              <a:latin typeface="Calibri" panose="020F0502020204030204" pitchFamily="34" charset="0"/>
              <a:cs typeface="Calibri" panose="020F0502020204030204" pitchFamily="34" charset="0"/>
            </a:endParaRPr>
          </a:p>
          <a:p>
            <a:pPr lvl="1"/>
            <a:endParaRPr lang="en-GB" sz="2000">
              <a:solidFill>
                <a:schemeClr val="tx1"/>
              </a:solidFill>
              <a:latin typeface="Calibri" panose="020F0502020204030204" pitchFamily="34" charset="0"/>
              <a:cs typeface="Calibri" panose="020F0502020204030204" pitchFamily="34" charset="0"/>
            </a:endParaRPr>
          </a:p>
        </p:txBody>
      </p:sp>
      <p:sp>
        <p:nvSpPr>
          <p:cNvPr id="4" name="Rounded Rectangle 2">
            <a:extLst>
              <a:ext uri="{FF2B5EF4-FFF2-40B4-BE49-F238E27FC236}">
                <a16:creationId xmlns:a16="http://schemas.microsoft.com/office/drawing/2014/main" id="{CC112610-8417-4581-9AD3-C03DFA1FFBCA}"/>
              </a:ext>
            </a:extLst>
          </p:cNvPr>
          <p:cNvSpPr/>
          <p:nvPr/>
        </p:nvSpPr>
        <p:spPr>
          <a:xfrm>
            <a:off x="205520" y="4869160"/>
            <a:ext cx="8772525" cy="1285875"/>
          </a:xfrm>
          <a:prstGeom prst="roundRect">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a:latin typeface="Calibri"/>
                <a:ea typeface="Calibri"/>
                <a:cs typeface="Calibri"/>
              </a:rPr>
              <a:t>My vision – ‘a successful, supportive and student-centred College’ </a:t>
            </a:r>
          </a:p>
        </p:txBody>
      </p:sp>
      <p:sp>
        <p:nvSpPr>
          <p:cNvPr id="6" name="Title 1">
            <a:extLst>
              <a:ext uri="{FF2B5EF4-FFF2-40B4-BE49-F238E27FC236}">
                <a16:creationId xmlns:a16="http://schemas.microsoft.com/office/drawing/2014/main" id="{11BDD4CF-A454-8EBF-46D4-6E1143D01127}"/>
              </a:ext>
            </a:extLst>
          </p:cNvPr>
          <p:cNvSpPr>
            <a:spLocks noGrp="1"/>
          </p:cNvSpPr>
          <p:nvPr/>
        </p:nvSpPr>
        <p:spPr>
          <a:xfrm>
            <a:off x="665205" y="321276"/>
            <a:ext cx="7772400" cy="1187570"/>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r>
              <a:rPr lang="en-US"/>
              <a:t>Support at Plume College</a:t>
            </a:r>
          </a:p>
        </p:txBody>
      </p:sp>
    </p:spTree>
    <p:extLst>
      <p:ext uri="{BB962C8B-B14F-4D97-AF65-F5344CB8AC3E}">
        <p14:creationId xmlns:p14="http://schemas.microsoft.com/office/powerpoint/2010/main" val="239425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8B3844E-7D51-09EB-798F-E87378823415}"/>
              </a:ext>
            </a:extLst>
          </p:cNvPr>
          <p:cNvSpPr>
            <a:spLocks noGrp="1"/>
          </p:cNvSpPr>
          <p:nvPr/>
        </p:nvSpPr>
        <p:spPr>
          <a:xfrm>
            <a:off x="685800" y="1371601"/>
            <a:ext cx="7772400" cy="1187570"/>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pPr>
              <a:lnSpc>
                <a:spcPct val="90000"/>
              </a:lnSpc>
              <a:spcAft>
                <a:spcPts val="600"/>
              </a:spcAft>
            </a:pPr>
            <a:r>
              <a:rPr lang="en-US" sz="3700" kern="1200">
                <a:latin typeface="+mj-lt"/>
                <a:ea typeface="+mj-ea"/>
                <a:cs typeface="+mj-cs"/>
              </a:rPr>
              <a:t>Oxbridge/Medicine/Veterinary/</a:t>
            </a:r>
            <a:endParaRPr lang="en-US"/>
          </a:p>
          <a:p>
            <a:pPr>
              <a:lnSpc>
                <a:spcPct val="90000"/>
              </a:lnSpc>
              <a:spcAft>
                <a:spcPts val="600"/>
              </a:spcAft>
            </a:pPr>
            <a:r>
              <a:rPr lang="en-US" sz="3700" kern="1200">
                <a:latin typeface="+mj-lt"/>
                <a:ea typeface="+mj-ea"/>
                <a:cs typeface="+mj-cs"/>
              </a:rPr>
              <a:t>Dentistry</a:t>
            </a:r>
            <a:endParaRPr lang="en-US">
              <a:ea typeface="+mj-ea"/>
              <a:cs typeface="+mj-cs"/>
            </a:endParaRPr>
          </a:p>
        </p:txBody>
      </p:sp>
      <p:sp>
        <p:nvSpPr>
          <p:cNvPr id="3" name="Content Placeholder 2"/>
          <p:cNvSpPr>
            <a:spLocks noGrp="1"/>
          </p:cNvSpPr>
          <p:nvPr>
            <p:ph sz="half" idx="1"/>
          </p:nvPr>
        </p:nvSpPr>
        <p:spPr>
          <a:xfrm>
            <a:off x="685800" y="2849527"/>
            <a:ext cx="3829050" cy="3210479"/>
          </a:xfrm>
        </p:spPr>
        <p:txBody>
          <a:bodyPr vert="horz" lIns="91440" tIns="45720" rIns="91440" bIns="45720" rtlCol="0" anchor="t">
            <a:normAutofit/>
          </a:bodyPr>
          <a:lstStyle/>
          <a:p>
            <a:pPr>
              <a:lnSpc>
                <a:spcPct val="110000"/>
              </a:lnSpc>
            </a:pPr>
            <a:r>
              <a:rPr lang="en-US" sz="1400"/>
              <a:t>Provision and support will be available for all students who wish to apply to Oxford or Cambridge or for the early entry courses</a:t>
            </a:r>
          </a:p>
          <a:p>
            <a:pPr>
              <a:lnSpc>
                <a:spcPct val="110000"/>
              </a:lnSpc>
            </a:pPr>
            <a:r>
              <a:rPr lang="en-US" sz="1400"/>
              <a:t>If you are thinking of applying for any of these courses, I will be personally working with you to ensure you have all of the information and support needed</a:t>
            </a:r>
          </a:p>
          <a:p>
            <a:pPr>
              <a:lnSpc>
                <a:spcPct val="110000"/>
              </a:lnSpc>
            </a:pPr>
            <a:r>
              <a:rPr lang="en-US" sz="1400"/>
              <a:t>We will begin this process midway through Year 12 with a trip to Cambridge University</a:t>
            </a:r>
          </a:p>
        </p:txBody>
      </p:sp>
      <p:pic>
        <p:nvPicPr>
          <p:cNvPr id="8" name="Picture 7" descr="A book on a desk&#10;&#10;AI-generated content may be incorrect.">
            <a:extLst>
              <a:ext uri="{FF2B5EF4-FFF2-40B4-BE49-F238E27FC236}">
                <a16:creationId xmlns:a16="http://schemas.microsoft.com/office/drawing/2014/main" id="{58A88B5B-4802-FC13-3547-A90188D964DA}"/>
              </a:ext>
            </a:extLst>
          </p:cNvPr>
          <p:cNvPicPr>
            <a:picLocks noChangeAspect="1"/>
          </p:cNvPicPr>
          <p:nvPr/>
        </p:nvPicPr>
        <p:blipFill>
          <a:blip r:embed="rId2"/>
          <a:srcRect l="20390" r="-2" b="-2"/>
          <a:stretch>
            <a:fillRect/>
          </a:stretch>
        </p:blipFill>
        <p:spPr>
          <a:xfrm>
            <a:off x="4629150" y="2849526"/>
            <a:ext cx="3829050" cy="3210480"/>
          </a:xfrm>
          <a:prstGeom prst="rect">
            <a:avLst/>
          </a:prstGeom>
          <a:noFill/>
        </p:spPr>
      </p:pic>
      <p:sp>
        <p:nvSpPr>
          <p:cNvPr id="13" name="Date Placeholder 4">
            <a:extLst>
              <a:ext uri="{FF2B5EF4-FFF2-40B4-BE49-F238E27FC236}">
                <a16:creationId xmlns:a16="http://schemas.microsoft.com/office/drawing/2014/main" id="{AB531253-29D0-8734-396E-FAAACD054878}"/>
              </a:ext>
            </a:extLst>
          </p:cNvPr>
          <p:cNvSpPr>
            <a:spLocks noGrp="1"/>
          </p:cNvSpPr>
          <p:nvPr>
            <p:ph type="dt" sz="half" idx="10"/>
          </p:nvPr>
        </p:nvSpPr>
        <p:spPr>
          <a:xfrm>
            <a:off x="684471" y="6356351"/>
            <a:ext cx="2057400" cy="365125"/>
          </a:xfrm>
        </p:spPr>
        <p:txBody>
          <a:bodyPr/>
          <a:lstStyle/>
          <a:p>
            <a:pPr>
              <a:spcAft>
                <a:spcPts val="600"/>
              </a:spcAft>
            </a:pPr>
            <a:fld id="{CF46BBEA-77AB-40B1-AA16-AD197F1C2723}" type="datetime1">
              <a:rPr lang="en-US"/>
              <a:pPr>
                <a:spcAft>
                  <a:spcPts val="600"/>
                </a:spcAft>
              </a:pPr>
              <a:t>7/13/2026</a:t>
            </a:fld>
            <a:endParaRPr lang="en-US"/>
          </a:p>
        </p:txBody>
      </p:sp>
      <p:sp>
        <p:nvSpPr>
          <p:cNvPr id="15" name="Footer Placeholder 5">
            <a:extLst>
              <a:ext uri="{FF2B5EF4-FFF2-40B4-BE49-F238E27FC236}">
                <a16:creationId xmlns:a16="http://schemas.microsoft.com/office/drawing/2014/main" id="{B5532EFB-28A7-1D02-856D-E322ABAAC4A6}"/>
              </a:ext>
            </a:extLst>
          </p:cNvPr>
          <p:cNvSpPr>
            <a:spLocks noGrp="1"/>
          </p:cNvSpPr>
          <p:nvPr>
            <p:ph type="ftr" sz="quarter" idx="11"/>
          </p:nvPr>
        </p:nvSpPr>
        <p:spPr>
          <a:xfrm>
            <a:off x="5075717" y="6356351"/>
            <a:ext cx="3030280" cy="365125"/>
          </a:xfrm>
        </p:spPr>
        <p:txBody>
          <a:bodyPr/>
          <a:lstStyle/>
          <a:p>
            <a:pPr>
              <a:spcAft>
                <a:spcPts val="600"/>
              </a:spcAft>
            </a:pPr>
            <a:r>
              <a:rPr lang="en-US"/>
              <a:t>
              </a:t>
            </a:r>
          </a:p>
        </p:txBody>
      </p:sp>
      <p:sp>
        <p:nvSpPr>
          <p:cNvPr id="17" name="Slide Number Placeholder 6">
            <a:extLst>
              <a:ext uri="{FF2B5EF4-FFF2-40B4-BE49-F238E27FC236}">
                <a16:creationId xmlns:a16="http://schemas.microsoft.com/office/drawing/2014/main" id="{5CB9FBE4-CF04-10A8-6A84-F62D178EFDE3}"/>
              </a:ext>
            </a:extLst>
          </p:cNvPr>
          <p:cNvSpPr>
            <a:spLocks noGrp="1"/>
          </p:cNvSpPr>
          <p:nvPr>
            <p:ph type="sldNum" sz="quarter" idx="12"/>
          </p:nvPr>
        </p:nvSpPr>
        <p:spPr>
          <a:xfrm>
            <a:off x="8105996" y="6356351"/>
            <a:ext cx="542261" cy="365125"/>
          </a:xfrm>
        </p:spPr>
        <p:txBody>
          <a:bodyPr/>
          <a:lstStyle/>
          <a:p>
            <a:pPr>
              <a:spcAft>
                <a:spcPts val="600"/>
              </a:spcAft>
            </a:pPr>
            <a:fld id="{70C12960-6E85-460F-B6E3-5B82CB31AF3D}" type="slidenum">
              <a:rPr lang="en-US" dirty="0"/>
              <a:pPr>
                <a:spcAft>
                  <a:spcPts val="600"/>
                </a:spcAft>
              </a:pPr>
              <a:t>12</a:t>
            </a:fld>
            <a:endParaRPr lang="en-US"/>
          </a:p>
        </p:txBody>
      </p:sp>
      <p:pic>
        <p:nvPicPr>
          <p:cNvPr id="2" name="Picture 1">
            <a:extLst>
              <a:ext uri="{FF2B5EF4-FFF2-40B4-BE49-F238E27FC236}">
                <a16:creationId xmlns:a16="http://schemas.microsoft.com/office/drawing/2014/main" id="{2DE94A6F-A059-951A-CBA0-1A78C3FD0D11}"/>
              </a:ext>
            </a:extLst>
          </p:cNvPr>
          <p:cNvPicPr/>
          <p:nvPr/>
        </p:nvPicPr>
        <p:blipFill rotWithShape="1">
          <a:blip r:embed="rId3">
            <a:extLst>
              <a:ext uri="{28A0092B-C50C-407E-A947-70E740481C1C}">
                <a14:useLocalDpi xmlns:a14="http://schemas.microsoft.com/office/drawing/2010/main" val="0"/>
              </a:ext>
            </a:extLst>
          </a:blip>
          <a:srcRect b="3105"/>
          <a:stretch/>
        </p:blipFill>
        <p:spPr bwMode="auto">
          <a:xfrm>
            <a:off x="1659758" y="1197025"/>
            <a:ext cx="5710184" cy="468025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86504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2ED56-7AF5-7A15-5456-824406564996}"/>
            </a:ext>
          </a:extLst>
        </p:cNvPr>
        <p:cNvGrpSpPr/>
        <p:nvPr/>
      </p:nvGrpSpPr>
      <p:grpSpPr>
        <a:xfrm>
          <a:off x="0" y="0"/>
          <a:ext cx="0" cy="0"/>
          <a:chOff x="0" y="0"/>
          <a:chExt cx="0" cy="0"/>
        </a:xfrm>
      </p:grpSpPr>
      <p:pic>
        <p:nvPicPr>
          <p:cNvPr id="3" name="Picture 2" descr="Plume School | The Maylands Mayl">
            <a:extLst>
              <a:ext uri="{FF2B5EF4-FFF2-40B4-BE49-F238E27FC236}">
                <a16:creationId xmlns:a16="http://schemas.microsoft.com/office/drawing/2014/main" id="{336E80BD-F5CD-4C30-DC2B-0421D4AE98FF}"/>
              </a:ext>
            </a:extLst>
          </p:cNvPr>
          <p:cNvPicPr>
            <a:picLocks noChangeAspect="1"/>
          </p:cNvPicPr>
          <p:nvPr/>
        </p:nvPicPr>
        <p:blipFill>
          <a:blip r:embed="rId2"/>
          <a:srcRect l="24932"/>
          <a:stretch>
            <a:fillRect/>
          </a:stretch>
        </p:blipFill>
        <p:spPr>
          <a:xfrm>
            <a:off x="20" y="10"/>
            <a:ext cx="9152405" cy="6857997"/>
          </a:xfrm>
          <a:prstGeom prst="rect">
            <a:avLst/>
          </a:prstGeom>
          <a:noFill/>
        </p:spPr>
      </p:pic>
      <p:sp>
        <p:nvSpPr>
          <p:cNvPr id="4" name="TextBox 3">
            <a:extLst>
              <a:ext uri="{FF2B5EF4-FFF2-40B4-BE49-F238E27FC236}">
                <a16:creationId xmlns:a16="http://schemas.microsoft.com/office/drawing/2014/main" id="{10C158DF-F96C-CD48-4225-AF986509A4A7}"/>
              </a:ext>
            </a:extLst>
          </p:cNvPr>
          <p:cNvSpPr txBox="1"/>
          <p:nvPr/>
        </p:nvSpPr>
        <p:spPr>
          <a:xfrm>
            <a:off x="3414308" y="2744709"/>
            <a:ext cx="5290576"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6600">
                <a:solidFill>
                  <a:srgbClr val="002060"/>
                </a:solidFill>
                <a:latin typeface="Franklin Gothic Book"/>
              </a:rPr>
              <a:t>Is College the right option?</a:t>
            </a:r>
          </a:p>
        </p:txBody>
      </p:sp>
    </p:spTree>
    <p:extLst>
      <p:ext uri="{BB962C8B-B14F-4D97-AF65-F5344CB8AC3E}">
        <p14:creationId xmlns:p14="http://schemas.microsoft.com/office/powerpoint/2010/main" val="825940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B834A-FF70-D1F8-71FF-E32E2FE1B9D5}"/>
              </a:ext>
            </a:extLst>
          </p:cNvPr>
          <p:cNvSpPr>
            <a:spLocks noGrp="1"/>
          </p:cNvSpPr>
          <p:nvPr>
            <p:ph type="title"/>
          </p:nvPr>
        </p:nvSpPr>
        <p:spPr>
          <a:xfrm>
            <a:off x="685800" y="1371601"/>
            <a:ext cx="7772400" cy="1187570"/>
          </a:xfrm>
        </p:spPr>
        <p:txBody>
          <a:bodyPr vert="horz" lIns="91440" tIns="45720" rIns="91440" bIns="45720" rtlCol="0" anchor="t">
            <a:normAutofit/>
          </a:bodyPr>
          <a:lstStyle/>
          <a:p>
            <a:r>
              <a:rPr lang="en-US" kern="1200">
                <a:latin typeface="+mj-lt"/>
                <a:ea typeface="+mj-ea"/>
                <a:cs typeface="+mj-cs"/>
              </a:rPr>
              <a:t>College in General</a:t>
            </a:r>
          </a:p>
        </p:txBody>
      </p:sp>
      <p:sp>
        <p:nvSpPr>
          <p:cNvPr id="14" name="Content Placeholder 2">
            <a:extLst>
              <a:ext uri="{FF2B5EF4-FFF2-40B4-BE49-F238E27FC236}">
                <a16:creationId xmlns:a16="http://schemas.microsoft.com/office/drawing/2014/main" id="{8E05C02C-FAB1-FAC6-2A39-872D4F5BFBF9}"/>
              </a:ext>
            </a:extLst>
          </p:cNvPr>
          <p:cNvSpPr txBox="1">
            <a:spLocks/>
          </p:cNvSpPr>
          <p:nvPr/>
        </p:nvSpPr>
        <p:spPr>
          <a:xfrm>
            <a:off x="685800" y="2849527"/>
            <a:ext cx="3829050" cy="321047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a:t>College is a completely different experience to main school</a:t>
            </a:r>
          </a:p>
          <a:p>
            <a:pPr marL="228600" lvl="1">
              <a:spcBef>
                <a:spcPts val="1000"/>
              </a:spcBef>
            </a:pPr>
            <a:r>
              <a:rPr lang="en-US" sz="1900"/>
              <a:t>Less subjects</a:t>
            </a:r>
          </a:p>
          <a:p>
            <a:pPr marL="228600" lvl="1">
              <a:spcBef>
                <a:spcPts val="1000"/>
              </a:spcBef>
            </a:pPr>
            <a:r>
              <a:rPr lang="en-US" sz="1900"/>
              <a:t>More independence</a:t>
            </a:r>
          </a:p>
          <a:p>
            <a:pPr marL="228600" lvl="1">
              <a:spcBef>
                <a:spcPts val="1000"/>
              </a:spcBef>
            </a:pPr>
            <a:r>
              <a:rPr lang="en-US" sz="1900"/>
              <a:t>Different interactions with teachers</a:t>
            </a:r>
          </a:p>
          <a:p>
            <a:pPr marL="228600" lvl="1">
              <a:spcBef>
                <a:spcPts val="1000"/>
              </a:spcBef>
            </a:pPr>
            <a:r>
              <a:rPr lang="en-US" sz="1900"/>
              <a:t>Freedom/Privileges	</a:t>
            </a:r>
            <a:endParaRPr lang="en-US" sz="1900">
              <a:highlight>
                <a:srgbClr val="FFFF00"/>
              </a:highlight>
            </a:endParaRPr>
          </a:p>
        </p:txBody>
      </p:sp>
      <p:pic>
        <p:nvPicPr>
          <p:cNvPr id="16" name="Picture 15" descr="logo character education.png">
            <a:extLst>
              <a:ext uri="{FF2B5EF4-FFF2-40B4-BE49-F238E27FC236}">
                <a16:creationId xmlns:a16="http://schemas.microsoft.com/office/drawing/2014/main" id="{822AF566-B21A-1079-D096-DE750FA37AF7}"/>
              </a:ext>
            </a:extLst>
          </p:cNvPr>
          <p:cNvPicPr>
            <a:picLocks noChangeAspect="1"/>
          </p:cNvPicPr>
          <p:nvPr/>
        </p:nvPicPr>
        <p:blipFill>
          <a:blip r:embed="rId2"/>
          <a:stretch>
            <a:fillRect/>
          </a:stretch>
        </p:blipFill>
        <p:spPr>
          <a:xfrm>
            <a:off x="4990894" y="2849526"/>
            <a:ext cx="3105562" cy="3210480"/>
          </a:xfrm>
          <a:prstGeom prst="rect">
            <a:avLst/>
          </a:prstGeom>
          <a:noFill/>
        </p:spPr>
      </p:pic>
      <p:sp>
        <p:nvSpPr>
          <p:cNvPr id="4" name="Date Placeholder 3">
            <a:extLst>
              <a:ext uri="{FF2B5EF4-FFF2-40B4-BE49-F238E27FC236}">
                <a16:creationId xmlns:a16="http://schemas.microsoft.com/office/drawing/2014/main" id="{ABA42A60-6FEE-447B-F116-69D546034E88}"/>
              </a:ext>
            </a:extLst>
          </p:cNvPr>
          <p:cNvSpPr>
            <a:spLocks noGrp="1"/>
          </p:cNvSpPr>
          <p:nvPr>
            <p:ph type="dt" sz="half" idx="10"/>
          </p:nvPr>
        </p:nvSpPr>
        <p:spPr>
          <a:xfrm>
            <a:off x="684471" y="6356351"/>
            <a:ext cx="2057400" cy="365125"/>
          </a:xfrm>
        </p:spPr>
        <p:txBody>
          <a:bodyPr vert="horz" lIns="91440" tIns="45720" rIns="91440" bIns="45720" rtlCol="0" anchor="ctr">
            <a:normAutofit/>
          </a:bodyPr>
          <a:lstStyle/>
          <a:p>
            <a:pPr>
              <a:spcAft>
                <a:spcPts val="600"/>
              </a:spcAft>
            </a:pPr>
            <a:fld id="{E932F47A-208D-4438-B8C2-0165B8FC8C14}" type="datetime1">
              <a:rPr lang="en-US"/>
              <a:pPr>
                <a:spcAft>
                  <a:spcPts val="600"/>
                </a:spcAft>
              </a:pPr>
              <a:t>7/13/2026</a:t>
            </a:fld>
            <a:endParaRPr lang="en-US"/>
          </a:p>
        </p:txBody>
      </p:sp>
      <p:sp>
        <p:nvSpPr>
          <p:cNvPr id="5" name="Footer Placeholder 4">
            <a:extLst>
              <a:ext uri="{FF2B5EF4-FFF2-40B4-BE49-F238E27FC236}">
                <a16:creationId xmlns:a16="http://schemas.microsoft.com/office/drawing/2014/main" id="{C39F9751-7A0D-EED3-E06B-E939DFCA914A}"/>
              </a:ext>
            </a:extLst>
          </p:cNvPr>
          <p:cNvSpPr>
            <a:spLocks noGrp="1"/>
          </p:cNvSpPr>
          <p:nvPr>
            <p:ph type="ftr" sz="quarter" idx="11"/>
          </p:nvPr>
        </p:nvSpPr>
        <p:spPr>
          <a:xfrm>
            <a:off x="5075717" y="6356351"/>
            <a:ext cx="3030280" cy="365125"/>
          </a:xfrm>
        </p:spPr>
        <p:txBody>
          <a:bodyPr vert="horz" lIns="91440" tIns="45720" rIns="91440" bIns="45720" rtlCol="0" anchor="ctr">
            <a:normAutofit/>
          </a:bodyPr>
          <a:lstStyle/>
          <a:p>
            <a:pPr>
              <a:lnSpc>
                <a:spcPct val="90000"/>
              </a:lnSpc>
              <a:spcAft>
                <a:spcPts val="600"/>
              </a:spcAft>
            </a:pPr>
            <a:r>
              <a:rPr lang="en-US" sz="700" b="1" kern="1200" cap="all" spc="400" baseline="0">
                <a:latin typeface="+mn-lt"/>
                <a:ea typeface="+mn-ea"/>
                <a:cs typeface="+mn-cs"/>
              </a:rPr>
              <a:t>
              </a:t>
            </a:r>
          </a:p>
        </p:txBody>
      </p:sp>
      <p:sp>
        <p:nvSpPr>
          <p:cNvPr id="6" name="Slide Number Placeholder 5">
            <a:extLst>
              <a:ext uri="{FF2B5EF4-FFF2-40B4-BE49-F238E27FC236}">
                <a16:creationId xmlns:a16="http://schemas.microsoft.com/office/drawing/2014/main" id="{0DBD32C3-81A5-1564-19E5-055AC33CE887}"/>
              </a:ext>
            </a:extLst>
          </p:cNvPr>
          <p:cNvSpPr>
            <a:spLocks noGrp="1"/>
          </p:cNvSpPr>
          <p:nvPr>
            <p:ph type="sldNum" sz="quarter" idx="12"/>
          </p:nvPr>
        </p:nvSpPr>
        <p:spPr>
          <a:xfrm>
            <a:off x="8105996" y="6356351"/>
            <a:ext cx="542261" cy="365125"/>
          </a:xfrm>
        </p:spPr>
        <p:txBody>
          <a:bodyPr vert="horz" lIns="91440" tIns="45720" rIns="91440" bIns="45720" rtlCol="0" anchor="ctr">
            <a:normAutofit/>
          </a:bodyPr>
          <a:lstStyle/>
          <a:p>
            <a:pPr>
              <a:spcAft>
                <a:spcPts val="600"/>
              </a:spcAft>
            </a:pPr>
            <a:fld id="{70C12960-6E85-460F-B6E3-5B82CB31AF3D}" type="slidenum">
              <a:rPr lang="en-US" dirty="0"/>
              <a:pPr>
                <a:spcAft>
                  <a:spcPts val="600"/>
                </a:spcAft>
              </a:pPr>
              <a:t>14</a:t>
            </a:fld>
            <a:endParaRPr lang="en-US"/>
          </a:p>
        </p:txBody>
      </p:sp>
    </p:spTree>
    <p:extLst>
      <p:ext uri="{BB962C8B-B14F-4D97-AF65-F5344CB8AC3E}">
        <p14:creationId xmlns:p14="http://schemas.microsoft.com/office/powerpoint/2010/main" val="2924600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383" y="1241376"/>
            <a:ext cx="8856984" cy="5067944"/>
          </a:xfrm>
        </p:spPr>
        <p:txBody>
          <a:bodyPr>
            <a:noAutofit/>
          </a:bodyPr>
          <a:lstStyle/>
          <a:p>
            <a:r>
              <a:rPr lang="en-GB" sz="2800">
                <a:solidFill>
                  <a:schemeClr val="tx1"/>
                </a:solidFill>
                <a:latin typeface="Calibri" panose="020F0502020204030204" pitchFamily="34" charset="0"/>
                <a:cs typeface="Calibri" panose="020F0502020204030204" pitchFamily="34" charset="0"/>
              </a:rPr>
              <a:t>The levels of this will be increased as the course progresses</a:t>
            </a:r>
          </a:p>
          <a:p>
            <a:r>
              <a:rPr lang="en-GB" sz="2800">
                <a:solidFill>
                  <a:schemeClr val="tx1"/>
                </a:solidFill>
                <a:latin typeface="Calibri" panose="020F0502020204030204" pitchFamily="34" charset="0"/>
                <a:cs typeface="Calibri" panose="020F0502020204030204" pitchFamily="34" charset="0"/>
              </a:rPr>
              <a:t>Far greater expectation on you to look over things that you do not understand.</a:t>
            </a:r>
          </a:p>
          <a:p>
            <a:r>
              <a:rPr lang="en-GB" sz="2800">
                <a:solidFill>
                  <a:schemeClr val="tx1"/>
                </a:solidFill>
                <a:latin typeface="Calibri" panose="020F0502020204030204" pitchFamily="34" charset="0"/>
                <a:cs typeface="Calibri" panose="020F0502020204030204" pitchFamily="34" charset="0"/>
              </a:rPr>
              <a:t>A Level is not just about completing set homework, for those of you aspiring for top grades you need to be reading around your subjects.</a:t>
            </a:r>
          </a:p>
        </p:txBody>
      </p:sp>
      <p:sp>
        <p:nvSpPr>
          <p:cNvPr id="4" name="Rounded Rectangle 2">
            <a:extLst>
              <a:ext uri="{FF2B5EF4-FFF2-40B4-BE49-F238E27FC236}">
                <a16:creationId xmlns:a16="http://schemas.microsoft.com/office/drawing/2014/main" id="{5C5DF7D6-16B3-4840-9584-47625245C36E}"/>
              </a:ext>
            </a:extLst>
          </p:cNvPr>
          <p:cNvSpPr/>
          <p:nvPr/>
        </p:nvSpPr>
        <p:spPr>
          <a:xfrm>
            <a:off x="200842" y="4797152"/>
            <a:ext cx="8772525" cy="1285875"/>
          </a:xfrm>
          <a:prstGeom prst="roundRect">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latin typeface="Calibri" panose="020F0502020204030204" pitchFamily="34" charset="0"/>
                <a:cs typeface="Calibri" panose="020F0502020204030204" pitchFamily="34" charset="0"/>
              </a:rPr>
              <a:t>We have developed a thorough tutorial programme that will develop your independent study skills</a:t>
            </a:r>
          </a:p>
        </p:txBody>
      </p:sp>
      <p:sp>
        <p:nvSpPr>
          <p:cNvPr id="6" name="Title 1">
            <a:extLst>
              <a:ext uri="{FF2B5EF4-FFF2-40B4-BE49-F238E27FC236}">
                <a16:creationId xmlns:a16="http://schemas.microsoft.com/office/drawing/2014/main" id="{9D42AE08-AA22-F8E8-A92D-CB3D4561E0F2}"/>
              </a:ext>
            </a:extLst>
          </p:cNvPr>
          <p:cNvSpPr>
            <a:spLocks noGrp="1"/>
          </p:cNvSpPr>
          <p:nvPr/>
        </p:nvSpPr>
        <p:spPr>
          <a:xfrm>
            <a:off x="665205" y="321276"/>
            <a:ext cx="7772400" cy="1187570"/>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r>
              <a:rPr lang="en-US" dirty="0"/>
              <a:t>Independent Work</a:t>
            </a:r>
          </a:p>
        </p:txBody>
      </p:sp>
      <p:pic>
        <p:nvPicPr>
          <p:cNvPr id="8" name="Picture 7" descr="logo character education.png">
            <a:extLst>
              <a:ext uri="{FF2B5EF4-FFF2-40B4-BE49-F238E27FC236}">
                <a16:creationId xmlns:a16="http://schemas.microsoft.com/office/drawing/2014/main" id="{F39CB124-2162-A52C-1742-F7ACA056A49A}"/>
              </a:ext>
            </a:extLst>
          </p:cNvPr>
          <p:cNvPicPr>
            <a:picLocks noChangeAspect="1"/>
          </p:cNvPicPr>
          <p:nvPr/>
        </p:nvPicPr>
        <p:blipFill>
          <a:blip r:embed="rId2"/>
          <a:stretch>
            <a:fillRect/>
          </a:stretch>
        </p:blipFill>
        <p:spPr>
          <a:xfrm>
            <a:off x="7491799" y="115715"/>
            <a:ext cx="1533267" cy="1591191"/>
          </a:xfrm>
          <a:prstGeom prst="rect">
            <a:avLst/>
          </a:prstGeom>
        </p:spPr>
      </p:pic>
    </p:spTree>
    <p:extLst>
      <p:ext uri="{BB962C8B-B14F-4D97-AF65-F5344CB8AC3E}">
        <p14:creationId xmlns:p14="http://schemas.microsoft.com/office/powerpoint/2010/main" val="180241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A4BF65-1E9B-37BA-8C7E-6E7735167597}"/>
              </a:ext>
            </a:extLst>
          </p:cNvPr>
          <p:cNvSpPr>
            <a:spLocks noGrp="1"/>
          </p:cNvSpPr>
          <p:nvPr/>
        </p:nvSpPr>
        <p:spPr>
          <a:xfrm>
            <a:off x="685800" y="1371601"/>
            <a:ext cx="7772400" cy="1187570"/>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pPr>
              <a:spcAft>
                <a:spcPts val="600"/>
              </a:spcAft>
            </a:pPr>
            <a:r>
              <a:rPr lang="en-US" kern="1200">
                <a:latin typeface="+mj-lt"/>
                <a:ea typeface="+mj-ea"/>
                <a:cs typeface="+mj-cs"/>
              </a:rPr>
              <a:t>Study Periods</a:t>
            </a:r>
          </a:p>
        </p:txBody>
      </p:sp>
      <p:sp>
        <p:nvSpPr>
          <p:cNvPr id="3" name="Content Placeholder 2"/>
          <p:cNvSpPr>
            <a:spLocks noGrp="1"/>
          </p:cNvSpPr>
          <p:nvPr>
            <p:ph sz="half" idx="1"/>
          </p:nvPr>
        </p:nvSpPr>
        <p:spPr>
          <a:xfrm>
            <a:off x="685800" y="2406743"/>
            <a:ext cx="5116212" cy="3642966"/>
          </a:xfrm>
        </p:spPr>
        <p:txBody>
          <a:bodyPr vert="horz" lIns="91440" tIns="45720" rIns="91440" bIns="45720" rtlCol="0">
            <a:normAutofit fontScale="92500"/>
          </a:bodyPr>
          <a:lstStyle/>
          <a:p>
            <a:pPr lvl="0">
              <a:lnSpc>
                <a:spcPct val="110000"/>
              </a:lnSpc>
            </a:pPr>
            <a:r>
              <a:rPr lang="en-US"/>
              <a:t>When not in lesson you need to manage your study time.</a:t>
            </a:r>
          </a:p>
          <a:p>
            <a:pPr lvl="0">
              <a:lnSpc>
                <a:spcPct val="110000"/>
              </a:lnSpc>
            </a:pPr>
            <a:r>
              <a:rPr lang="en-US"/>
              <a:t>Compulsory Study Time (CST) will be allocated to your timetable. During this time, you will be in the College Study Room</a:t>
            </a:r>
          </a:p>
          <a:p>
            <a:pPr lvl="0">
              <a:lnSpc>
                <a:spcPct val="110000"/>
              </a:lnSpc>
            </a:pPr>
            <a:r>
              <a:rPr lang="en-US"/>
              <a:t>Study periods are an opportunity to carry out independent study (as well as homework).</a:t>
            </a:r>
          </a:p>
          <a:p>
            <a:pPr lvl="0">
              <a:lnSpc>
                <a:spcPct val="110000"/>
              </a:lnSpc>
            </a:pPr>
            <a:r>
              <a:rPr lang="en-US" u="sng"/>
              <a:t>Students who make the best use of these will achieve well</a:t>
            </a:r>
          </a:p>
        </p:txBody>
      </p:sp>
      <p:pic>
        <p:nvPicPr>
          <p:cNvPr id="7" name="Picture 6" descr="logo character education.png">
            <a:extLst>
              <a:ext uri="{FF2B5EF4-FFF2-40B4-BE49-F238E27FC236}">
                <a16:creationId xmlns:a16="http://schemas.microsoft.com/office/drawing/2014/main" id="{BEC7EF78-FCCF-2D46-9BD2-1BA651EFC392}"/>
              </a:ext>
            </a:extLst>
          </p:cNvPr>
          <p:cNvPicPr>
            <a:picLocks noChangeAspect="1"/>
          </p:cNvPicPr>
          <p:nvPr/>
        </p:nvPicPr>
        <p:blipFill>
          <a:blip r:embed="rId2"/>
          <a:stretch>
            <a:fillRect/>
          </a:stretch>
        </p:blipFill>
        <p:spPr>
          <a:xfrm>
            <a:off x="6360435" y="28066"/>
            <a:ext cx="2652481" cy="2685318"/>
          </a:xfrm>
          <a:prstGeom prst="rect">
            <a:avLst/>
          </a:prstGeom>
          <a:noFill/>
        </p:spPr>
      </p:pic>
      <p:sp>
        <p:nvSpPr>
          <p:cNvPr id="9" name="Date Placeholder 4">
            <a:extLst>
              <a:ext uri="{FF2B5EF4-FFF2-40B4-BE49-F238E27FC236}">
                <a16:creationId xmlns:a16="http://schemas.microsoft.com/office/drawing/2014/main" id="{1AD6DD78-FA4A-E623-BCD5-504C2E88B18B}"/>
              </a:ext>
            </a:extLst>
          </p:cNvPr>
          <p:cNvSpPr>
            <a:spLocks noGrp="1"/>
          </p:cNvSpPr>
          <p:nvPr>
            <p:ph type="dt" sz="half" idx="10"/>
          </p:nvPr>
        </p:nvSpPr>
        <p:spPr>
          <a:xfrm>
            <a:off x="684471" y="6356351"/>
            <a:ext cx="2057400" cy="365125"/>
          </a:xfrm>
        </p:spPr>
        <p:txBody>
          <a:bodyPr/>
          <a:lstStyle/>
          <a:p>
            <a:pPr>
              <a:spcAft>
                <a:spcPts val="600"/>
              </a:spcAft>
            </a:pPr>
            <a:fld id="{08E53415-8588-487B-A301-E8615AB6E076}" type="datetime1">
              <a:rPr lang="en-US"/>
              <a:pPr>
                <a:spcAft>
                  <a:spcPts val="600"/>
                </a:spcAft>
              </a:pPr>
              <a:t>7/13/2026</a:t>
            </a:fld>
            <a:endParaRPr lang="en-US"/>
          </a:p>
        </p:txBody>
      </p:sp>
      <p:sp>
        <p:nvSpPr>
          <p:cNvPr id="10" name="Footer Placeholder 5">
            <a:extLst>
              <a:ext uri="{FF2B5EF4-FFF2-40B4-BE49-F238E27FC236}">
                <a16:creationId xmlns:a16="http://schemas.microsoft.com/office/drawing/2014/main" id="{663BC8CC-712E-DA21-CDDC-874D8D133D0E}"/>
              </a:ext>
            </a:extLst>
          </p:cNvPr>
          <p:cNvSpPr>
            <a:spLocks noGrp="1"/>
          </p:cNvSpPr>
          <p:nvPr>
            <p:ph type="ftr" sz="quarter" idx="11"/>
          </p:nvPr>
        </p:nvSpPr>
        <p:spPr>
          <a:xfrm>
            <a:off x="5075717" y="6356351"/>
            <a:ext cx="3030280" cy="365125"/>
          </a:xfrm>
        </p:spPr>
        <p:txBody>
          <a:bodyPr/>
          <a:lstStyle/>
          <a:p>
            <a:pPr>
              <a:spcAft>
                <a:spcPts val="600"/>
              </a:spcAft>
            </a:pPr>
            <a:r>
              <a:rPr lang="en-US"/>
              <a:t>
              </a:t>
            </a:r>
          </a:p>
        </p:txBody>
      </p:sp>
      <p:sp>
        <p:nvSpPr>
          <p:cNvPr id="11" name="Slide Number Placeholder 6">
            <a:extLst>
              <a:ext uri="{FF2B5EF4-FFF2-40B4-BE49-F238E27FC236}">
                <a16:creationId xmlns:a16="http://schemas.microsoft.com/office/drawing/2014/main" id="{F759B7AC-2ED4-2822-704E-65869337B392}"/>
              </a:ext>
            </a:extLst>
          </p:cNvPr>
          <p:cNvSpPr>
            <a:spLocks noGrp="1"/>
          </p:cNvSpPr>
          <p:nvPr>
            <p:ph type="sldNum" sz="quarter" idx="12"/>
          </p:nvPr>
        </p:nvSpPr>
        <p:spPr>
          <a:xfrm>
            <a:off x="8105996" y="6356351"/>
            <a:ext cx="542261" cy="365125"/>
          </a:xfrm>
        </p:spPr>
        <p:txBody>
          <a:bodyPr/>
          <a:lstStyle/>
          <a:p>
            <a:pPr>
              <a:spcAft>
                <a:spcPts val="600"/>
              </a:spcAft>
            </a:pPr>
            <a:fld id="{70C12960-6E85-460F-B6E3-5B82CB31AF3D}" type="slidenum">
              <a:rPr lang="en-US" dirty="0"/>
              <a:pPr>
                <a:spcAft>
                  <a:spcPts val="600"/>
                </a:spcAft>
              </a:pPr>
              <a:t>16</a:t>
            </a:fld>
            <a:endParaRPr lang="en-US"/>
          </a:p>
        </p:txBody>
      </p:sp>
    </p:spTree>
    <p:extLst>
      <p:ext uri="{BB962C8B-B14F-4D97-AF65-F5344CB8AC3E}">
        <p14:creationId xmlns:p14="http://schemas.microsoft.com/office/powerpoint/2010/main" val="95921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A9CD1-A680-6EAF-03D2-14F538F1008A}"/>
            </a:ext>
          </a:extLst>
        </p:cNvPr>
        <p:cNvGrpSpPr/>
        <p:nvPr/>
      </p:nvGrpSpPr>
      <p:grpSpPr>
        <a:xfrm>
          <a:off x="0" y="0"/>
          <a:ext cx="0" cy="0"/>
          <a:chOff x="0" y="0"/>
          <a:chExt cx="0" cy="0"/>
        </a:xfrm>
      </p:grpSpPr>
      <p:pic>
        <p:nvPicPr>
          <p:cNvPr id="3" name="Picture 2" descr="Plume School | The Maylands Mayl">
            <a:extLst>
              <a:ext uri="{FF2B5EF4-FFF2-40B4-BE49-F238E27FC236}">
                <a16:creationId xmlns:a16="http://schemas.microsoft.com/office/drawing/2014/main" id="{50018BAB-01A8-E7F6-10AB-3942FDE5B90D}"/>
              </a:ext>
            </a:extLst>
          </p:cNvPr>
          <p:cNvPicPr>
            <a:picLocks noChangeAspect="1"/>
          </p:cNvPicPr>
          <p:nvPr/>
        </p:nvPicPr>
        <p:blipFill>
          <a:blip r:embed="rId2"/>
          <a:srcRect l="24932"/>
          <a:stretch>
            <a:fillRect/>
          </a:stretch>
        </p:blipFill>
        <p:spPr>
          <a:xfrm>
            <a:off x="20" y="10"/>
            <a:ext cx="9152405" cy="6857997"/>
          </a:xfrm>
          <a:prstGeom prst="rect">
            <a:avLst/>
          </a:prstGeom>
          <a:noFill/>
        </p:spPr>
      </p:pic>
      <p:sp>
        <p:nvSpPr>
          <p:cNvPr id="4" name="TextBox 3">
            <a:extLst>
              <a:ext uri="{FF2B5EF4-FFF2-40B4-BE49-F238E27FC236}">
                <a16:creationId xmlns:a16="http://schemas.microsoft.com/office/drawing/2014/main" id="{EBAEE07C-86AC-83EA-53ED-BD47D2BE5AC9}"/>
              </a:ext>
            </a:extLst>
          </p:cNvPr>
          <p:cNvSpPr txBox="1"/>
          <p:nvPr/>
        </p:nvSpPr>
        <p:spPr>
          <a:xfrm>
            <a:off x="3414308" y="2744709"/>
            <a:ext cx="5290576"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6600" dirty="0">
                <a:solidFill>
                  <a:srgbClr val="002060"/>
                </a:solidFill>
                <a:latin typeface="Franklin Gothic Book"/>
              </a:rPr>
              <a:t>Need to know</a:t>
            </a:r>
            <a:endParaRPr lang="en-US" dirty="0"/>
          </a:p>
        </p:txBody>
      </p:sp>
    </p:spTree>
    <p:extLst>
      <p:ext uri="{BB962C8B-B14F-4D97-AF65-F5344CB8AC3E}">
        <p14:creationId xmlns:p14="http://schemas.microsoft.com/office/powerpoint/2010/main" val="4211881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08" y="1340768"/>
            <a:ext cx="8856984" cy="4320480"/>
          </a:xfrm>
        </p:spPr>
        <p:txBody>
          <a:bodyPr>
            <a:noAutofit/>
          </a:bodyPr>
          <a:lstStyle/>
          <a:p>
            <a:r>
              <a:rPr lang="en-GB" sz="1000">
                <a:solidFill>
                  <a:schemeClr val="tx1"/>
                </a:solidFill>
                <a:latin typeface="Calibri" panose="020F0502020204030204" pitchFamily="34" charset="0"/>
                <a:cs typeface="Calibri" panose="020F0502020204030204" pitchFamily="34" charset="0"/>
              </a:rPr>
              <a:t>	</a:t>
            </a:r>
            <a:endParaRPr lang="en-GB" sz="2000">
              <a:solidFill>
                <a:schemeClr val="tx1"/>
              </a:solidFill>
              <a:highlight>
                <a:srgbClr val="FFFF00"/>
              </a:highlight>
              <a:latin typeface="Calibri" pitchFamily="34" charset="0"/>
            </a:endParaRPr>
          </a:p>
        </p:txBody>
      </p:sp>
      <p:pic>
        <p:nvPicPr>
          <p:cNvPr id="1026" name="Picture 2" descr="Jobs with Chelmsford College | college.jobs.ac.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8778" y="2220611"/>
            <a:ext cx="1988840" cy="99442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Colchester Institute - Education &amp; Training Courses in Esse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Colchester Institute - Education &amp; Training Courses in Esse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3"/>
          <a:stretch>
            <a:fillRect/>
          </a:stretch>
        </p:blipFill>
        <p:spPr>
          <a:xfrm>
            <a:off x="6372200" y="3894364"/>
            <a:ext cx="2232248" cy="557358"/>
          </a:xfrm>
          <a:prstGeom prst="rect">
            <a:avLst/>
          </a:prstGeom>
        </p:spPr>
      </p:pic>
      <p:pic>
        <p:nvPicPr>
          <p:cNvPr id="1032" name="Picture 8" descr="The Sandon Sixth Form (@SandonSixth) / X"/>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967" y="1925328"/>
            <a:ext cx="1209290" cy="120929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hilip Morant School &amp; Colle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3896738"/>
            <a:ext cx="2112169" cy="1186612"/>
          </a:xfrm>
          <a:prstGeom prst="rect">
            <a:avLst/>
          </a:prstGeom>
          <a:noFill/>
          <a:extLst>
            <a:ext uri="{909E8E84-426E-40DD-AFC4-6F175D3DCCD1}">
              <a14:hiddenFill xmlns:a14="http://schemas.microsoft.com/office/drawing/2010/main">
                <a:solidFill>
                  <a:srgbClr val="FFFFFF"/>
                </a:solidFill>
              </a14:hiddenFill>
            </a:ext>
          </a:extLst>
        </p:spPr>
      </p:pic>
      <p:sp>
        <p:nvSpPr>
          <p:cNvPr id="7" name="Left-Right Arrow 6"/>
          <p:cNvSpPr/>
          <p:nvPr/>
        </p:nvSpPr>
        <p:spPr>
          <a:xfrm>
            <a:off x="174960" y="3320074"/>
            <a:ext cx="8794079" cy="2297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6" name="Picture 12" descr="Plume Academy | Mald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0436" y="2561357"/>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1AEF1234-327E-3670-C400-CA29FB74B5BF}"/>
              </a:ext>
            </a:extLst>
          </p:cNvPr>
          <p:cNvSpPr>
            <a:spLocks noGrp="1"/>
          </p:cNvSpPr>
          <p:nvPr/>
        </p:nvSpPr>
        <p:spPr>
          <a:xfrm>
            <a:off x="665205" y="321276"/>
            <a:ext cx="7772400" cy="1187570"/>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r>
              <a:rPr lang="en-US"/>
              <a:t>Sixth Form vs College</a:t>
            </a:r>
          </a:p>
        </p:txBody>
      </p:sp>
      <p:pic>
        <p:nvPicPr>
          <p:cNvPr id="10" name="Picture 9" descr="logo character education.png">
            <a:extLst>
              <a:ext uri="{FF2B5EF4-FFF2-40B4-BE49-F238E27FC236}">
                <a16:creationId xmlns:a16="http://schemas.microsoft.com/office/drawing/2014/main" id="{859410B9-A69B-0443-FEEE-17AF13756468}"/>
              </a:ext>
            </a:extLst>
          </p:cNvPr>
          <p:cNvPicPr>
            <a:picLocks noChangeAspect="1"/>
          </p:cNvPicPr>
          <p:nvPr/>
        </p:nvPicPr>
        <p:blipFill>
          <a:blip r:embed="rId7"/>
          <a:stretch>
            <a:fillRect/>
          </a:stretch>
        </p:blipFill>
        <p:spPr>
          <a:xfrm>
            <a:off x="7491799" y="115715"/>
            <a:ext cx="1533267" cy="1591191"/>
          </a:xfrm>
          <a:prstGeom prst="rect">
            <a:avLst/>
          </a:prstGeom>
        </p:spPr>
      </p:pic>
      <p:sp>
        <p:nvSpPr>
          <p:cNvPr id="5" name="Rectangle: Rounded Corners 4">
            <a:extLst>
              <a:ext uri="{FF2B5EF4-FFF2-40B4-BE49-F238E27FC236}">
                <a16:creationId xmlns:a16="http://schemas.microsoft.com/office/drawing/2014/main" id="{20820C8A-E399-C5B0-2C2D-7BB207B75468}"/>
              </a:ext>
            </a:extLst>
          </p:cNvPr>
          <p:cNvSpPr/>
          <p:nvPr/>
        </p:nvSpPr>
        <p:spPr>
          <a:xfrm>
            <a:off x="5648140" y="4933399"/>
            <a:ext cx="3007530" cy="1476173"/>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b="1" dirty="0"/>
              <a:t>No uniform/business attire</a:t>
            </a:r>
            <a:endParaRPr lang="en-US"/>
          </a:p>
          <a:p>
            <a:pPr marL="285750" indent="-285750">
              <a:buFont typeface="Arial" panose="020B0604020202020204" pitchFamily="34" charset="0"/>
              <a:buChar char="•"/>
            </a:pPr>
            <a:r>
              <a:rPr lang="en-US" b="1" dirty="0"/>
              <a:t>In school for lesson time only</a:t>
            </a:r>
          </a:p>
          <a:p>
            <a:pPr marL="285750" indent="-285750">
              <a:buFont typeface="Arial" panose="020B0604020202020204" pitchFamily="34" charset="0"/>
              <a:buChar char="•"/>
            </a:pPr>
            <a:r>
              <a:rPr lang="en-US" b="1" dirty="0"/>
              <a:t>Freedom</a:t>
            </a:r>
          </a:p>
        </p:txBody>
      </p:sp>
    </p:spTree>
    <p:extLst>
      <p:ext uri="{BB962C8B-B14F-4D97-AF65-F5344CB8AC3E}">
        <p14:creationId xmlns:p14="http://schemas.microsoft.com/office/powerpoint/2010/main" val="178873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6"/>
                                        </p:tgtEl>
                                        <p:attrNameLst>
                                          <p:attrName>style.visibility</p:attrName>
                                        </p:attrNameLst>
                                      </p:cBhvr>
                                      <p:to>
                                        <p:strVal val="visible"/>
                                      </p:to>
                                    </p:set>
                                    <p:animEffect transition="in" filter="fade">
                                      <p:cBhvr>
                                        <p:cTn id="7" dur="500"/>
                                        <p:tgtEl>
                                          <p:spTgt spid="10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5E558D-5447-5E94-06DB-75B65099906F}"/>
              </a:ext>
            </a:extLst>
          </p:cNvPr>
          <p:cNvSpPr>
            <a:spLocks noGrp="1"/>
          </p:cNvSpPr>
          <p:nvPr/>
        </p:nvSpPr>
        <p:spPr>
          <a:xfrm>
            <a:off x="684471" y="1463038"/>
            <a:ext cx="2894548" cy="1471548"/>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pPr>
              <a:lnSpc>
                <a:spcPct val="90000"/>
              </a:lnSpc>
              <a:spcAft>
                <a:spcPts val="600"/>
              </a:spcAft>
            </a:pPr>
            <a:r>
              <a:rPr lang="en-US" sz="3300" dirty="0"/>
              <a:t>Attendance</a:t>
            </a:r>
            <a:endParaRPr lang="en-US" dirty="0">
              <a:ea typeface="+mj-ea"/>
              <a:cs typeface="+mj-cs"/>
            </a:endParaRPr>
          </a:p>
        </p:txBody>
      </p:sp>
      <p:sp>
        <p:nvSpPr>
          <p:cNvPr id="10" name="Text Placeholder 3">
            <a:extLst>
              <a:ext uri="{FF2B5EF4-FFF2-40B4-BE49-F238E27FC236}">
                <a16:creationId xmlns:a16="http://schemas.microsoft.com/office/drawing/2014/main" id="{0B4403BC-3A3A-C496-8650-EAAB4DE80535}"/>
              </a:ext>
            </a:extLst>
          </p:cNvPr>
          <p:cNvSpPr>
            <a:spLocks noGrp="1"/>
          </p:cNvSpPr>
          <p:nvPr>
            <p:ph type="body" sz="half" idx="2"/>
          </p:nvPr>
        </p:nvSpPr>
        <p:spPr>
          <a:xfrm>
            <a:off x="684471" y="2934587"/>
            <a:ext cx="2894548" cy="2934401"/>
          </a:xfrm>
        </p:spPr>
        <p:txBody>
          <a:bodyPr vert="horz" lIns="91440" tIns="45720" rIns="91440" bIns="45720" rtlCol="0">
            <a:normAutofit/>
          </a:bodyPr>
          <a:lstStyle/>
          <a:p>
            <a:r>
              <a:rPr lang="en-US" kern="1200">
                <a:latin typeface="+mn-lt"/>
                <a:ea typeface="+mn-ea"/>
                <a:cs typeface="+mn-cs"/>
              </a:rPr>
              <a:t>As a College we consider 95% attendance to be 'good’</a:t>
            </a:r>
          </a:p>
        </p:txBody>
      </p:sp>
      <p:sp>
        <p:nvSpPr>
          <p:cNvPr id="12" name="Date Placeholder 4">
            <a:extLst>
              <a:ext uri="{FF2B5EF4-FFF2-40B4-BE49-F238E27FC236}">
                <a16:creationId xmlns:a16="http://schemas.microsoft.com/office/drawing/2014/main" id="{FC272E09-E59C-D170-453C-52AFCFAF2616}"/>
              </a:ext>
            </a:extLst>
          </p:cNvPr>
          <p:cNvSpPr>
            <a:spLocks noGrp="1"/>
          </p:cNvSpPr>
          <p:nvPr>
            <p:ph type="dt" sz="half" idx="10"/>
          </p:nvPr>
        </p:nvSpPr>
        <p:spPr>
          <a:xfrm>
            <a:off x="684471" y="6356351"/>
            <a:ext cx="2057400" cy="365125"/>
          </a:xfrm>
        </p:spPr>
        <p:txBody>
          <a:bodyPr vert="horz" lIns="91440" tIns="45720" rIns="91440" bIns="45720" rtlCol="0" anchor="ctr">
            <a:normAutofit/>
          </a:bodyPr>
          <a:lstStyle/>
          <a:p>
            <a:pPr>
              <a:spcAft>
                <a:spcPts val="600"/>
              </a:spcAft>
            </a:pPr>
            <a:fld id="{DA65AB7D-2AF5-4BC0-83F0-8E00BDE8AE8F}" type="datetime1">
              <a:rPr lang="en-US"/>
              <a:pPr>
                <a:spcAft>
                  <a:spcPts val="600"/>
                </a:spcAft>
              </a:pPr>
              <a:t>7/13/2026</a:t>
            </a:fld>
            <a:endParaRPr lang="en-US"/>
          </a:p>
        </p:txBody>
      </p:sp>
      <p:sp>
        <p:nvSpPr>
          <p:cNvPr id="14" name="Footer Placeholder 5">
            <a:extLst>
              <a:ext uri="{FF2B5EF4-FFF2-40B4-BE49-F238E27FC236}">
                <a16:creationId xmlns:a16="http://schemas.microsoft.com/office/drawing/2014/main" id="{239DA2DF-CF21-EC07-F113-652A74EF3314}"/>
              </a:ext>
            </a:extLst>
          </p:cNvPr>
          <p:cNvSpPr>
            <a:spLocks noGrp="1"/>
          </p:cNvSpPr>
          <p:nvPr>
            <p:ph type="ftr" sz="quarter" idx="11"/>
          </p:nvPr>
        </p:nvSpPr>
        <p:spPr>
          <a:xfrm>
            <a:off x="5075717" y="6356351"/>
            <a:ext cx="3030280" cy="365125"/>
          </a:xfrm>
        </p:spPr>
        <p:txBody>
          <a:bodyPr vert="horz" lIns="91440" tIns="45720" rIns="91440" bIns="45720" rtlCol="0" anchor="ctr">
            <a:normAutofit/>
          </a:bodyPr>
          <a:lstStyle/>
          <a:p>
            <a:pPr>
              <a:lnSpc>
                <a:spcPct val="90000"/>
              </a:lnSpc>
              <a:spcAft>
                <a:spcPts val="600"/>
              </a:spcAft>
            </a:pPr>
            <a:r>
              <a:rPr lang="en-US" sz="700" b="1" kern="1200" cap="all" spc="400" baseline="0">
                <a:latin typeface="+mn-lt"/>
                <a:ea typeface="+mn-ea"/>
                <a:cs typeface="+mn-cs"/>
              </a:rPr>
              <a:t>
              </a:t>
            </a:r>
          </a:p>
        </p:txBody>
      </p:sp>
      <p:sp>
        <p:nvSpPr>
          <p:cNvPr id="16" name="Slide Number Placeholder 6">
            <a:extLst>
              <a:ext uri="{FF2B5EF4-FFF2-40B4-BE49-F238E27FC236}">
                <a16:creationId xmlns:a16="http://schemas.microsoft.com/office/drawing/2014/main" id="{9E7EE3A3-D4F1-D48B-90D0-B7CF90D51935}"/>
              </a:ext>
            </a:extLst>
          </p:cNvPr>
          <p:cNvSpPr>
            <a:spLocks noGrp="1"/>
          </p:cNvSpPr>
          <p:nvPr>
            <p:ph type="sldNum" sz="quarter" idx="12"/>
          </p:nvPr>
        </p:nvSpPr>
        <p:spPr>
          <a:xfrm>
            <a:off x="8105996" y="6356351"/>
            <a:ext cx="542261" cy="365125"/>
          </a:xfrm>
        </p:spPr>
        <p:txBody>
          <a:bodyPr vert="horz" lIns="91440" tIns="45720" rIns="91440" bIns="45720" rtlCol="0" anchor="ctr">
            <a:normAutofit/>
          </a:bodyPr>
          <a:lstStyle/>
          <a:p>
            <a:pPr>
              <a:spcAft>
                <a:spcPts val="600"/>
              </a:spcAft>
            </a:pPr>
            <a:fld id="{70C12960-6E85-460F-B6E3-5B82CB31AF3D}" type="slidenum">
              <a:rPr lang="en-US" dirty="0"/>
              <a:pPr>
                <a:spcAft>
                  <a:spcPts val="600"/>
                </a:spcAft>
              </a:pPr>
              <a:t>19</a:t>
            </a:fld>
            <a:endParaRPr lang="en-US"/>
          </a:p>
        </p:txBody>
      </p:sp>
      <p:graphicFrame>
        <p:nvGraphicFramePr>
          <p:cNvPr id="6" name="Content Placeholder 2">
            <a:extLst>
              <a:ext uri="{FF2B5EF4-FFF2-40B4-BE49-F238E27FC236}">
                <a16:creationId xmlns:a16="http://schemas.microsoft.com/office/drawing/2014/main" id="{ED0B73A9-A04C-253E-4E68-7FD43C00F030}"/>
              </a:ext>
            </a:extLst>
          </p:cNvPr>
          <p:cNvGraphicFramePr>
            <a:graphicFrameLocks noGrp="1"/>
          </p:cNvGraphicFramePr>
          <p:nvPr>
            <p:ph idx="1"/>
            <p:extLst>
              <p:ext uri="{D42A27DB-BD31-4B8C-83A1-F6EECF244321}">
                <p14:modId xmlns:p14="http://schemas.microsoft.com/office/powerpoint/2010/main" val="1144449781"/>
              </p:ext>
            </p:extLst>
          </p:nvPr>
        </p:nvGraphicFramePr>
        <p:xfrm>
          <a:off x="3887391" y="987426"/>
          <a:ext cx="462915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0" name="Picture 99" descr="logo character education.png">
            <a:extLst>
              <a:ext uri="{FF2B5EF4-FFF2-40B4-BE49-F238E27FC236}">
                <a16:creationId xmlns:a16="http://schemas.microsoft.com/office/drawing/2014/main" id="{CD9FA4E5-3C9C-6AC9-F2F6-D4E2DEFD78C1}"/>
              </a:ext>
            </a:extLst>
          </p:cNvPr>
          <p:cNvPicPr>
            <a:picLocks noChangeAspect="1"/>
          </p:cNvPicPr>
          <p:nvPr/>
        </p:nvPicPr>
        <p:blipFill>
          <a:blip r:embed="rId7"/>
          <a:stretch>
            <a:fillRect/>
          </a:stretch>
        </p:blipFill>
        <p:spPr>
          <a:xfrm>
            <a:off x="685286" y="4615634"/>
            <a:ext cx="1625943" cy="1735352"/>
          </a:xfrm>
          <a:prstGeom prst="rect">
            <a:avLst/>
          </a:prstGeom>
        </p:spPr>
      </p:pic>
    </p:spTree>
    <p:extLst>
      <p:ext uri="{BB962C8B-B14F-4D97-AF65-F5344CB8AC3E}">
        <p14:creationId xmlns:p14="http://schemas.microsoft.com/office/powerpoint/2010/main" val="142846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A2ED2-8D9D-4E58-1A79-3361D2D3CD05}"/>
              </a:ext>
            </a:extLst>
          </p:cNvPr>
          <p:cNvSpPr>
            <a:spLocks noGrp="1"/>
          </p:cNvSpPr>
          <p:nvPr>
            <p:ph type="title"/>
          </p:nvPr>
        </p:nvSpPr>
        <p:spPr>
          <a:xfrm>
            <a:off x="684471" y="1463038"/>
            <a:ext cx="2894548" cy="1471548"/>
          </a:xfrm>
        </p:spPr>
        <p:txBody>
          <a:bodyPr anchor="t">
            <a:normAutofit/>
          </a:bodyPr>
          <a:lstStyle/>
          <a:p>
            <a:r>
              <a:rPr lang="en-US"/>
              <a:t>Taster Days</a:t>
            </a:r>
          </a:p>
        </p:txBody>
      </p:sp>
      <p:sp>
        <p:nvSpPr>
          <p:cNvPr id="28" name="Date Placeholder 4">
            <a:extLst>
              <a:ext uri="{FF2B5EF4-FFF2-40B4-BE49-F238E27FC236}">
                <a16:creationId xmlns:a16="http://schemas.microsoft.com/office/drawing/2014/main" id="{4F46EA20-C999-60AF-BBC1-553E3B6CC565}"/>
              </a:ext>
            </a:extLst>
          </p:cNvPr>
          <p:cNvSpPr>
            <a:spLocks noGrp="1"/>
          </p:cNvSpPr>
          <p:nvPr>
            <p:ph type="dt" sz="half" idx="10"/>
          </p:nvPr>
        </p:nvSpPr>
        <p:spPr>
          <a:xfrm>
            <a:off x="684471" y="6356351"/>
            <a:ext cx="2057400" cy="365125"/>
          </a:xfrm>
        </p:spPr>
        <p:txBody>
          <a:bodyPr/>
          <a:lstStyle/>
          <a:p>
            <a:pPr>
              <a:spcAft>
                <a:spcPts val="600"/>
              </a:spcAft>
            </a:pPr>
            <a:fld id="{69CD0F93-609F-4D29-8587-A87CE0B90CF8}" type="datetime1">
              <a:rPr lang="en-US"/>
              <a:pPr>
                <a:spcAft>
                  <a:spcPts val="600"/>
                </a:spcAft>
              </a:pPr>
              <a:t>7/13/2026</a:t>
            </a:fld>
            <a:endParaRPr lang="en-US"/>
          </a:p>
        </p:txBody>
      </p:sp>
      <p:sp>
        <p:nvSpPr>
          <p:cNvPr id="29" name="Footer Placeholder 5">
            <a:extLst>
              <a:ext uri="{FF2B5EF4-FFF2-40B4-BE49-F238E27FC236}">
                <a16:creationId xmlns:a16="http://schemas.microsoft.com/office/drawing/2014/main" id="{C7838828-454C-B099-5898-C98F2540A446}"/>
              </a:ext>
            </a:extLst>
          </p:cNvPr>
          <p:cNvSpPr>
            <a:spLocks noGrp="1"/>
          </p:cNvSpPr>
          <p:nvPr>
            <p:ph type="ftr" sz="quarter" idx="11"/>
          </p:nvPr>
        </p:nvSpPr>
        <p:spPr>
          <a:xfrm>
            <a:off x="5075717" y="6356351"/>
            <a:ext cx="3030280" cy="365125"/>
          </a:xfrm>
        </p:spPr>
        <p:txBody>
          <a:bodyPr/>
          <a:lstStyle/>
          <a:p>
            <a:pPr>
              <a:spcAft>
                <a:spcPts val="600"/>
              </a:spcAft>
            </a:pPr>
            <a:r>
              <a:rPr lang="en-US"/>
              <a:t>
              </a:t>
            </a:r>
          </a:p>
        </p:txBody>
      </p:sp>
      <p:sp>
        <p:nvSpPr>
          <p:cNvPr id="30" name="Slide Number Placeholder 6">
            <a:extLst>
              <a:ext uri="{FF2B5EF4-FFF2-40B4-BE49-F238E27FC236}">
                <a16:creationId xmlns:a16="http://schemas.microsoft.com/office/drawing/2014/main" id="{AC1EB092-6A53-96AD-9036-ABFB2FC0C64C}"/>
              </a:ext>
            </a:extLst>
          </p:cNvPr>
          <p:cNvSpPr>
            <a:spLocks noGrp="1"/>
          </p:cNvSpPr>
          <p:nvPr>
            <p:ph type="sldNum" sz="quarter" idx="12"/>
          </p:nvPr>
        </p:nvSpPr>
        <p:spPr>
          <a:xfrm>
            <a:off x="8105996" y="6356351"/>
            <a:ext cx="542261" cy="365125"/>
          </a:xfrm>
        </p:spPr>
        <p:txBody>
          <a:bodyPr/>
          <a:lstStyle/>
          <a:p>
            <a:pPr>
              <a:spcAft>
                <a:spcPts val="600"/>
              </a:spcAft>
            </a:pPr>
            <a:fld id="{70C12960-6E85-460F-B6E3-5B82CB31AF3D}" type="slidenum">
              <a:rPr lang="en-US" dirty="0"/>
              <a:pPr>
                <a:spcAft>
                  <a:spcPts val="600"/>
                </a:spcAft>
              </a:pPr>
              <a:t>2</a:t>
            </a:fld>
            <a:endParaRPr lang="en-US"/>
          </a:p>
        </p:txBody>
      </p:sp>
      <p:graphicFrame>
        <p:nvGraphicFramePr>
          <p:cNvPr id="31" name="Content Placeholder 2">
            <a:extLst>
              <a:ext uri="{FF2B5EF4-FFF2-40B4-BE49-F238E27FC236}">
                <a16:creationId xmlns:a16="http://schemas.microsoft.com/office/drawing/2014/main" id="{D6FA2A1D-33B3-BA00-CF9B-A2AA8F524E08}"/>
              </a:ext>
            </a:extLst>
          </p:cNvPr>
          <p:cNvGraphicFramePr>
            <a:graphicFrameLocks noGrp="1"/>
          </p:cNvGraphicFramePr>
          <p:nvPr>
            <p:ph idx="1"/>
            <p:extLst>
              <p:ext uri="{D42A27DB-BD31-4B8C-83A1-F6EECF244321}">
                <p14:modId xmlns:p14="http://schemas.microsoft.com/office/powerpoint/2010/main" val="3478036935"/>
              </p:ext>
            </p:extLst>
          </p:nvPr>
        </p:nvGraphicFramePr>
        <p:xfrm>
          <a:off x="3887391" y="987426"/>
          <a:ext cx="462915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9" name="Picture 48" descr="logo character education.png">
            <a:extLst>
              <a:ext uri="{FF2B5EF4-FFF2-40B4-BE49-F238E27FC236}">
                <a16:creationId xmlns:a16="http://schemas.microsoft.com/office/drawing/2014/main" id="{D77110F4-24C3-F79E-F339-E3072819712D}"/>
              </a:ext>
            </a:extLst>
          </p:cNvPr>
          <p:cNvPicPr>
            <a:picLocks noChangeAspect="1"/>
          </p:cNvPicPr>
          <p:nvPr/>
        </p:nvPicPr>
        <p:blipFill>
          <a:blip r:embed="rId7"/>
          <a:stretch>
            <a:fillRect/>
          </a:stretch>
        </p:blipFill>
        <p:spPr>
          <a:xfrm>
            <a:off x="685286" y="2937175"/>
            <a:ext cx="2418834" cy="2538541"/>
          </a:xfrm>
          <a:prstGeom prst="rect">
            <a:avLst/>
          </a:prstGeom>
        </p:spPr>
      </p:pic>
    </p:spTree>
    <p:extLst>
      <p:ext uri="{BB962C8B-B14F-4D97-AF65-F5344CB8AC3E}">
        <p14:creationId xmlns:p14="http://schemas.microsoft.com/office/powerpoint/2010/main" val="369949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graphicEl>
                                              <a:dgm id="{BED17777-31C3-4769-9FBE-E2C14806D858}"/>
                                            </p:graphicEl>
                                          </p:spTgt>
                                        </p:tgtEl>
                                        <p:attrNameLst>
                                          <p:attrName>style.visibility</p:attrName>
                                        </p:attrNameLst>
                                      </p:cBhvr>
                                      <p:to>
                                        <p:strVal val="visible"/>
                                      </p:to>
                                    </p:set>
                                    <p:animEffect transition="in" filter="fade">
                                      <p:cBhvr>
                                        <p:cTn id="7" dur="500"/>
                                        <p:tgtEl>
                                          <p:spTgt spid="31">
                                            <p:graphicEl>
                                              <a:dgm id="{BED17777-31C3-4769-9FBE-E2C14806D85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graphicEl>
                                              <a:dgm id="{7ABFD6BB-0217-406E-ABCB-5946E6876E1C}"/>
                                            </p:graphicEl>
                                          </p:spTgt>
                                        </p:tgtEl>
                                        <p:attrNameLst>
                                          <p:attrName>style.visibility</p:attrName>
                                        </p:attrNameLst>
                                      </p:cBhvr>
                                      <p:to>
                                        <p:strVal val="visible"/>
                                      </p:to>
                                    </p:set>
                                    <p:animEffect transition="in" filter="fade">
                                      <p:cBhvr>
                                        <p:cTn id="12" dur="500"/>
                                        <p:tgtEl>
                                          <p:spTgt spid="31">
                                            <p:graphicEl>
                                              <a:dgm id="{7ABFD6BB-0217-406E-ABCB-5946E6876E1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
                                            <p:graphicEl>
                                              <a:dgm id="{D8BD0F3E-EA8F-46C9-84CA-E3A19C78FAF2}"/>
                                            </p:graphicEl>
                                          </p:spTgt>
                                        </p:tgtEl>
                                        <p:attrNameLst>
                                          <p:attrName>style.visibility</p:attrName>
                                        </p:attrNameLst>
                                      </p:cBhvr>
                                      <p:to>
                                        <p:strVal val="visible"/>
                                      </p:to>
                                    </p:set>
                                    <p:animEffect transition="in" filter="fade">
                                      <p:cBhvr>
                                        <p:cTn id="17" dur="500"/>
                                        <p:tgtEl>
                                          <p:spTgt spid="31">
                                            <p:graphicEl>
                                              <a:dgm id="{D8BD0F3E-EA8F-46C9-84CA-E3A19C78FAF2}"/>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
                                            <p:graphicEl>
                                              <a:dgm id="{76D7DBE5-7860-4BB9-B748-5B2EC8D53F73}"/>
                                            </p:graphicEl>
                                          </p:spTgt>
                                        </p:tgtEl>
                                        <p:attrNameLst>
                                          <p:attrName>style.visibility</p:attrName>
                                        </p:attrNameLst>
                                      </p:cBhvr>
                                      <p:to>
                                        <p:strVal val="visible"/>
                                      </p:to>
                                    </p:set>
                                    <p:animEffect transition="in" filter="fade">
                                      <p:cBhvr>
                                        <p:cTn id="22" dur="500"/>
                                        <p:tgtEl>
                                          <p:spTgt spid="31">
                                            <p:graphicEl>
                                              <a:dgm id="{76D7DBE5-7860-4BB9-B748-5B2EC8D53F7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1">
                                            <p:graphicEl>
                                              <a:dgm id="{58F56A03-6CC7-4C79-8BE7-9965EAA646FF}"/>
                                            </p:graphicEl>
                                          </p:spTgt>
                                        </p:tgtEl>
                                        <p:attrNameLst>
                                          <p:attrName>style.visibility</p:attrName>
                                        </p:attrNameLst>
                                      </p:cBhvr>
                                      <p:to>
                                        <p:strVal val="visible"/>
                                      </p:to>
                                    </p:set>
                                    <p:animEffect transition="in" filter="fade">
                                      <p:cBhvr>
                                        <p:cTn id="27" dur="500"/>
                                        <p:tgtEl>
                                          <p:spTgt spid="31">
                                            <p:graphicEl>
                                              <a:dgm id="{58F56A03-6CC7-4C79-8BE7-9965EAA646FF}"/>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1">
                                            <p:graphicEl>
                                              <a:dgm id="{3545844A-E6D6-4D4A-B514-EDAE251F6372}"/>
                                            </p:graphicEl>
                                          </p:spTgt>
                                        </p:tgtEl>
                                        <p:attrNameLst>
                                          <p:attrName>style.visibility</p:attrName>
                                        </p:attrNameLst>
                                      </p:cBhvr>
                                      <p:to>
                                        <p:strVal val="visible"/>
                                      </p:to>
                                    </p:set>
                                    <p:animEffect transition="in" filter="fade">
                                      <p:cBhvr>
                                        <p:cTn id="32" dur="500"/>
                                        <p:tgtEl>
                                          <p:spTgt spid="31">
                                            <p:graphicEl>
                                              <a:dgm id="{3545844A-E6D6-4D4A-B514-EDAE251F637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1"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AC06F-B389-4536-2E75-C08CBE5FA6A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6F5FC72-6114-41E1-5BD5-0493AA412107}"/>
              </a:ext>
            </a:extLst>
          </p:cNvPr>
          <p:cNvSpPr>
            <a:spLocks noGrp="1"/>
          </p:cNvSpPr>
          <p:nvPr/>
        </p:nvSpPr>
        <p:spPr>
          <a:xfrm>
            <a:off x="684471" y="1463038"/>
            <a:ext cx="2894548" cy="1471548"/>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pPr>
              <a:spcAft>
                <a:spcPts val="600"/>
              </a:spcAft>
            </a:pPr>
            <a:r>
              <a:rPr lang="en-US" sz="4267" kern="1200">
                <a:latin typeface="+mj-lt"/>
                <a:ea typeface="+mj-ea"/>
                <a:cs typeface="+mj-cs"/>
              </a:rPr>
              <a:t>Punctuality</a:t>
            </a:r>
          </a:p>
        </p:txBody>
      </p:sp>
      <p:sp>
        <p:nvSpPr>
          <p:cNvPr id="21" name="Text Placeholder 3">
            <a:extLst>
              <a:ext uri="{FF2B5EF4-FFF2-40B4-BE49-F238E27FC236}">
                <a16:creationId xmlns:a16="http://schemas.microsoft.com/office/drawing/2014/main" id="{8B65AF36-9219-1D27-E5DD-1F9EBA2BF548}"/>
              </a:ext>
            </a:extLst>
          </p:cNvPr>
          <p:cNvSpPr>
            <a:spLocks noGrp="1"/>
          </p:cNvSpPr>
          <p:nvPr>
            <p:ph type="body" sz="half" idx="2"/>
          </p:nvPr>
        </p:nvSpPr>
        <p:spPr>
          <a:xfrm>
            <a:off x="684471" y="2934587"/>
            <a:ext cx="2894548" cy="2934401"/>
          </a:xfrm>
        </p:spPr>
        <p:txBody>
          <a:bodyPr/>
          <a:lstStyle/>
          <a:p>
            <a:endParaRPr lang="en-US"/>
          </a:p>
        </p:txBody>
      </p:sp>
      <p:sp>
        <p:nvSpPr>
          <p:cNvPr id="11" name="Date Placeholder 4">
            <a:extLst>
              <a:ext uri="{FF2B5EF4-FFF2-40B4-BE49-F238E27FC236}">
                <a16:creationId xmlns:a16="http://schemas.microsoft.com/office/drawing/2014/main" id="{E16F9FB4-CFD4-3A0E-0467-02D72E227349}"/>
              </a:ext>
            </a:extLst>
          </p:cNvPr>
          <p:cNvSpPr>
            <a:spLocks noGrp="1"/>
          </p:cNvSpPr>
          <p:nvPr>
            <p:ph type="dt" sz="half" idx="10"/>
          </p:nvPr>
        </p:nvSpPr>
        <p:spPr>
          <a:xfrm>
            <a:off x="684471" y="6356351"/>
            <a:ext cx="2057400" cy="365125"/>
          </a:xfrm>
        </p:spPr>
        <p:txBody>
          <a:bodyPr vert="horz" lIns="91440" tIns="45720" rIns="91440" bIns="45720" rtlCol="0" anchor="ctr">
            <a:normAutofit/>
          </a:bodyPr>
          <a:lstStyle/>
          <a:p>
            <a:pPr>
              <a:spcAft>
                <a:spcPts val="600"/>
              </a:spcAft>
            </a:pPr>
            <a:fld id="{FA4AC4E6-8D8A-44F0-97C2-B74FBF8AFC6F}" type="datetime1">
              <a:rPr lang="en-US"/>
              <a:pPr>
                <a:spcAft>
                  <a:spcPts val="600"/>
                </a:spcAft>
              </a:pPr>
              <a:t>7/13/2026</a:t>
            </a:fld>
            <a:endParaRPr lang="en-US"/>
          </a:p>
        </p:txBody>
      </p:sp>
      <p:sp>
        <p:nvSpPr>
          <p:cNvPr id="13" name="Footer Placeholder 5">
            <a:extLst>
              <a:ext uri="{FF2B5EF4-FFF2-40B4-BE49-F238E27FC236}">
                <a16:creationId xmlns:a16="http://schemas.microsoft.com/office/drawing/2014/main" id="{32E56F33-0002-AAC1-FE71-494E7AD9FF13}"/>
              </a:ext>
            </a:extLst>
          </p:cNvPr>
          <p:cNvSpPr>
            <a:spLocks noGrp="1"/>
          </p:cNvSpPr>
          <p:nvPr>
            <p:ph type="ftr" sz="quarter" idx="11"/>
          </p:nvPr>
        </p:nvSpPr>
        <p:spPr>
          <a:xfrm>
            <a:off x="5075717" y="6356351"/>
            <a:ext cx="3030280" cy="365125"/>
          </a:xfrm>
        </p:spPr>
        <p:txBody>
          <a:bodyPr vert="horz" lIns="91440" tIns="45720" rIns="91440" bIns="45720" rtlCol="0" anchor="ctr">
            <a:normAutofit/>
          </a:bodyPr>
          <a:lstStyle/>
          <a:p>
            <a:pPr>
              <a:lnSpc>
                <a:spcPct val="90000"/>
              </a:lnSpc>
              <a:spcAft>
                <a:spcPts val="600"/>
              </a:spcAft>
            </a:pPr>
            <a:r>
              <a:rPr lang="en-US" sz="700" b="1" kern="1200" cap="all" spc="400" baseline="0">
                <a:latin typeface="+mn-lt"/>
                <a:ea typeface="+mn-ea"/>
                <a:cs typeface="+mn-cs"/>
              </a:rPr>
              <a:t>
              </a:t>
            </a:r>
          </a:p>
        </p:txBody>
      </p:sp>
      <p:sp>
        <p:nvSpPr>
          <p:cNvPr id="15" name="Slide Number Placeholder 6">
            <a:extLst>
              <a:ext uri="{FF2B5EF4-FFF2-40B4-BE49-F238E27FC236}">
                <a16:creationId xmlns:a16="http://schemas.microsoft.com/office/drawing/2014/main" id="{7058F00A-0B58-E83B-4817-8321D23AEDC4}"/>
              </a:ext>
            </a:extLst>
          </p:cNvPr>
          <p:cNvSpPr>
            <a:spLocks noGrp="1"/>
          </p:cNvSpPr>
          <p:nvPr>
            <p:ph type="sldNum" sz="quarter" idx="12"/>
          </p:nvPr>
        </p:nvSpPr>
        <p:spPr>
          <a:xfrm>
            <a:off x="8105996" y="6356351"/>
            <a:ext cx="542261" cy="365125"/>
          </a:xfrm>
        </p:spPr>
        <p:txBody>
          <a:bodyPr vert="horz" lIns="91440" tIns="45720" rIns="91440" bIns="45720" rtlCol="0" anchor="ctr">
            <a:normAutofit/>
          </a:bodyPr>
          <a:lstStyle/>
          <a:p>
            <a:pPr>
              <a:spcAft>
                <a:spcPts val="600"/>
              </a:spcAft>
            </a:pPr>
            <a:fld id="{70C12960-6E85-460F-B6E3-5B82CB31AF3D}" type="slidenum">
              <a:rPr lang="en-US" dirty="0"/>
              <a:pPr>
                <a:spcAft>
                  <a:spcPts val="600"/>
                </a:spcAft>
              </a:pPr>
              <a:t>20</a:t>
            </a:fld>
            <a:endParaRPr lang="en-US"/>
          </a:p>
        </p:txBody>
      </p:sp>
      <p:graphicFrame>
        <p:nvGraphicFramePr>
          <p:cNvPr id="17" name="Content Placeholder 2">
            <a:extLst>
              <a:ext uri="{FF2B5EF4-FFF2-40B4-BE49-F238E27FC236}">
                <a16:creationId xmlns:a16="http://schemas.microsoft.com/office/drawing/2014/main" id="{1839F5A0-3697-0228-2507-263B15FD59A0}"/>
              </a:ext>
            </a:extLst>
          </p:cNvPr>
          <p:cNvGraphicFramePr>
            <a:graphicFrameLocks noGrp="1"/>
          </p:cNvGraphicFramePr>
          <p:nvPr>
            <p:ph idx="1"/>
            <p:extLst>
              <p:ext uri="{D42A27DB-BD31-4B8C-83A1-F6EECF244321}">
                <p14:modId xmlns:p14="http://schemas.microsoft.com/office/powerpoint/2010/main" val="1755818158"/>
              </p:ext>
            </p:extLst>
          </p:nvPr>
        </p:nvGraphicFramePr>
        <p:xfrm>
          <a:off x="3887391" y="987426"/>
          <a:ext cx="462915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 name="Picture 19" descr="logo character education.png">
            <a:extLst>
              <a:ext uri="{FF2B5EF4-FFF2-40B4-BE49-F238E27FC236}">
                <a16:creationId xmlns:a16="http://schemas.microsoft.com/office/drawing/2014/main" id="{65C792B5-F322-BF6F-4362-4D791CA82211}"/>
              </a:ext>
            </a:extLst>
          </p:cNvPr>
          <p:cNvPicPr>
            <a:picLocks noChangeAspect="1"/>
          </p:cNvPicPr>
          <p:nvPr/>
        </p:nvPicPr>
        <p:blipFill>
          <a:blip r:embed="rId7"/>
          <a:stretch>
            <a:fillRect/>
          </a:stretch>
        </p:blipFill>
        <p:spPr>
          <a:xfrm>
            <a:off x="551421" y="2803310"/>
            <a:ext cx="1986348" cy="2085460"/>
          </a:xfrm>
          <a:prstGeom prst="rect">
            <a:avLst/>
          </a:prstGeom>
        </p:spPr>
      </p:pic>
    </p:spTree>
    <p:extLst>
      <p:ext uri="{BB962C8B-B14F-4D97-AF65-F5344CB8AC3E}">
        <p14:creationId xmlns:p14="http://schemas.microsoft.com/office/powerpoint/2010/main" val="2601452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8229600" cy="5472608"/>
          </a:xfrm>
          <a:noFill/>
        </p:spPr>
        <p:txBody>
          <a:bodyPr vert="horz" lIns="91440" tIns="45720" rIns="91440" bIns="45720" rtlCol="0" anchor="t">
            <a:noAutofit/>
          </a:bodyPr>
          <a:lstStyle/>
          <a:p>
            <a:pPr marL="0" indent="0">
              <a:buNone/>
            </a:pPr>
            <a:r>
              <a:rPr lang="en-US" sz="2400" dirty="0">
                <a:latin typeface="Calibri"/>
                <a:ea typeface="Calibri"/>
                <a:cs typeface="Calibri"/>
              </a:rPr>
              <a:t>College students are role models:</a:t>
            </a:r>
          </a:p>
          <a:p>
            <a:r>
              <a:rPr lang="en-GB" sz="2400" dirty="0">
                <a:latin typeface="Calibri"/>
                <a:ea typeface="Calibri"/>
                <a:cs typeface="Calibri"/>
              </a:rPr>
              <a:t>Year 12 and 13 students are allowed to use their mobile phones, but only in the College area. If students use their phones in the main school building they will be confiscated by staff</a:t>
            </a:r>
          </a:p>
          <a:p>
            <a:r>
              <a:rPr lang="en-GB" sz="2400" dirty="0">
                <a:latin typeface="Calibri"/>
                <a:ea typeface="Calibri"/>
                <a:cs typeface="Calibri"/>
              </a:rPr>
              <a:t>Students are expected to wear clean, safe and functional clothing which is always appropriate to the study they are undertaking and environment in which they are learning</a:t>
            </a:r>
            <a:endParaRPr lang="en-US" sz="2400" dirty="0">
              <a:latin typeface="Calibri"/>
              <a:ea typeface="Calibri"/>
              <a:cs typeface="Calibri"/>
            </a:endParaRPr>
          </a:p>
          <a:p>
            <a:r>
              <a:rPr lang="en-GB" sz="2400" dirty="0">
                <a:latin typeface="Calibri"/>
                <a:ea typeface="Calibri"/>
                <a:cs typeface="Calibri"/>
              </a:rPr>
              <a:t>Decisions are at the discretion of Mr Hallam or Mrs Pipe</a:t>
            </a:r>
          </a:p>
          <a:p>
            <a:endParaRPr lang="en-US" sz="1800" dirty="0"/>
          </a:p>
        </p:txBody>
      </p:sp>
      <p:sp>
        <p:nvSpPr>
          <p:cNvPr id="4" name="Title 1"/>
          <p:cNvSpPr txBox="1">
            <a:spLocks/>
          </p:cNvSpPr>
          <p:nvPr/>
        </p:nvSpPr>
        <p:spPr>
          <a:xfrm>
            <a:off x="323528" y="116632"/>
            <a:ext cx="8626126" cy="764704"/>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600">
                <a:latin typeface="Calibri" pitchFamily="34" charset="0"/>
              </a:rPr>
              <a:t>Plume College General Dress/Behaviour</a:t>
            </a:r>
          </a:p>
        </p:txBody>
      </p:sp>
    </p:spTree>
    <p:extLst>
      <p:ext uri="{BB962C8B-B14F-4D97-AF65-F5344CB8AC3E}">
        <p14:creationId xmlns:p14="http://schemas.microsoft.com/office/powerpoint/2010/main" val="2209025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23528" y="116632"/>
            <a:ext cx="8626126" cy="764704"/>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600" dirty="0">
                <a:latin typeface="Calibri"/>
                <a:ea typeface="Calibri"/>
                <a:cs typeface="Calibri"/>
              </a:rPr>
              <a:t>Plume College Dress Code September 2026</a:t>
            </a:r>
            <a:endParaRPr lang="en-GB" sz="3600" dirty="0">
              <a:latin typeface="Calibri" pitchFamily="34" charset="0"/>
            </a:endParaRPr>
          </a:p>
        </p:txBody>
      </p:sp>
      <p:pic>
        <p:nvPicPr>
          <p:cNvPr id="4" name="Picture 3"/>
          <p:cNvPicPr>
            <a:picLocks noChangeAspect="1"/>
          </p:cNvPicPr>
          <p:nvPr/>
        </p:nvPicPr>
        <p:blipFill>
          <a:blip r:embed="rId2"/>
          <a:stretch>
            <a:fillRect/>
          </a:stretch>
        </p:blipFill>
        <p:spPr>
          <a:xfrm>
            <a:off x="1174439" y="1124744"/>
            <a:ext cx="7042189" cy="5472608"/>
          </a:xfrm>
          <a:prstGeom prst="rect">
            <a:avLst/>
          </a:prstGeom>
        </p:spPr>
      </p:pic>
    </p:spTree>
    <p:extLst>
      <p:ext uri="{BB962C8B-B14F-4D97-AF65-F5344CB8AC3E}">
        <p14:creationId xmlns:p14="http://schemas.microsoft.com/office/powerpoint/2010/main" val="2290716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684B2-DFEA-FEE3-CAC0-F5EF3FCD8B47}"/>
            </a:ext>
          </a:extLst>
        </p:cNvPr>
        <p:cNvGrpSpPr/>
        <p:nvPr/>
      </p:nvGrpSpPr>
      <p:grpSpPr>
        <a:xfrm>
          <a:off x="0" y="0"/>
          <a:ext cx="0" cy="0"/>
          <a:chOff x="0" y="0"/>
          <a:chExt cx="0" cy="0"/>
        </a:xfrm>
      </p:grpSpPr>
      <p:pic>
        <p:nvPicPr>
          <p:cNvPr id="3" name="Picture 2" descr="Plume School | The Maylands Mayl">
            <a:extLst>
              <a:ext uri="{FF2B5EF4-FFF2-40B4-BE49-F238E27FC236}">
                <a16:creationId xmlns:a16="http://schemas.microsoft.com/office/drawing/2014/main" id="{039D40E8-0D89-DFB5-640C-79EF404C6C6D}"/>
              </a:ext>
            </a:extLst>
          </p:cNvPr>
          <p:cNvPicPr>
            <a:picLocks noChangeAspect="1"/>
          </p:cNvPicPr>
          <p:nvPr/>
        </p:nvPicPr>
        <p:blipFill>
          <a:blip r:embed="rId2"/>
          <a:srcRect l="24932"/>
          <a:stretch>
            <a:fillRect/>
          </a:stretch>
        </p:blipFill>
        <p:spPr>
          <a:xfrm>
            <a:off x="20" y="10"/>
            <a:ext cx="9152405" cy="6857997"/>
          </a:xfrm>
          <a:prstGeom prst="rect">
            <a:avLst/>
          </a:prstGeom>
          <a:noFill/>
        </p:spPr>
      </p:pic>
      <p:sp>
        <p:nvSpPr>
          <p:cNvPr id="4" name="TextBox 3">
            <a:extLst>
              <a:ext uri="{FF2B5EF4-FFF2-40B4-BE49-F238E27FC236}">
                <a16:creationId xmlns:a16="http://schemas.microsoft.com/office/drawing/2014/main" id="{D192A579-1588-9479-3DB1-0668A7C3D5C0}"/>
              </a:ext>
            </a:extLst>
          </p:cNvPr>
          <p:cNvSpPr txBox="1"/>
          <p:nvPr/>
        </p:nvSpPr>
        <p:spPr>
          <a:xfrm>
            <a:off x="3414308" y="2744709"/>
            <a:ext cx="5290576"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6600">
                <a:solidFill>
                  <a:srgbClr val="002060"/>
                </a:solidFill>
                <a:latin typeface="Franklin Gothic Book"/>
              </a:rPr>
              <a:t>Getting in</a:t>
            </a:r>
            <a:endParaRPr lang="en-US"/>
          </a:p>
        </p:txBody>
      </p:sp>
    </p:spTree>
    <p:extLst>
      <p:ext uri="{BB962C8B-B14F-4D97-AF65-F5344CB8AC3E}">
        <p14:creationId xmlns:p14="http://schemas.microsoft.com/office/powerpoint/2010/main" val="461350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3528" y="116632"/>
            <a:ext cx="8626126" cy="764704"/>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600" dirty="0">
                <a:latin typeface="Calibri" pitchFamily="34" charset="0"/>
              </a:rPr>
              <a:t>GCSE Results Day- Thursday 20 August 2026</a:t>
            </a:r>
          </a:p>
        </p:txBody>
      </p:sp>
      <p:sp>
        <p:nvSpPr>
          <p:cNvPr id="5" name="TextBox 4"/>
          <p:cNvSpPr txBox="1"/>
          <p:nvPr/>
        </p:nvSpPr>
        <p:spPr>
          <a:xfrm>
            <a:off x="323528" y="1268760"/>
            <a:ext cx="8626126" cy="4154984"/>
          </a:xfrm>
          <a:prstGeom prst="rect">
            <a:avLst/>
          </a:prstGeom>
          <a:noFill/>
        </p:spPr>
        <p:txBody>
          <a:bodyPr wrap="square" lIns="91440" tIns="45720" rIns="91440" bIns="45720" rtlCol="0" anchor="t">
            <a:spAutoFit/>
          </a:bodyPr>
          <a:lstStyle/>
          <a:p>
            <a:r>
              <a:rPr lang="en-US" sz="2400" b="1" dirty="0">
                <a:latin typeface="Calibri" panose="020F0502020204030204" pitchFamily="34" charset="0"/>
                <a:cs typeface="Calibri" panose="020F0502020204030204" pitchFamily="34" charset="0"/>
              </a:rPr>
              <a:t>KS4 (Year 11): </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GCSE/Level 2 BTEC/Cambridge National results</a:t>
            </a:r>
          </a:p>
          <a:p>
            <a:endParaRPr lang="en-US" sz="2400" b="1"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Date:    Thursday 20 August 2026</a:t>
            </a:r>
          </a:p>
          <a:p>
            <a:r>
              <a:rPr lang="en-GB" sz="2400" b="1" dirty="0">
                <a:latin typeface="Calibri" panose="020F0502020204030204" pitchFamily="34" charset="0"/>
                <a:cs typeface="Calibri" panose="020F0502020204030204" pitchFamily="34" charset="0"/>
              </a:rPr>
              <a:t>Venue:  Sports Hall</a:t>
            </a:r>
          </a:p>
          <a:p>
            <a:endParaRPr lang="en-GB" sz="2400" b="1" dirty="0">
              <a:latin typeface="Calibri" panose="020F0502020204030204" pitchFamily="34" charset="0"/>
              <a:cs typeface="Calibri" panose="020F0502020204030204" pitchFamily="34" charset="0"/>
            </a:endParaRPr>
          </a:p>
          <a:p>
            <a:pPr marL="342900" lvl="0" indent="-342900" algn="just">
              <a:buFont typeface="Symbol" panose="05050102010706020507" pitchFamily="18" charset="2"/>
              <a:buChar char=""/>
            </a:pPr>
            <a:r>
              <a:rPr lang="en-GB" sz="2400" dirty="0">
                <a:latin typeface="Calibri"/>
                <a:ea typeface="Calibri"/>
                <a:cs typeface="Calibri"/>
              </a:rPr>
              <a:t>Year 11 GCSE results at 8:30am</a:t>
            </a:r>
            <a:endParaRPr lang="en-US" sz="2400" dirty="0">
              <a:latin typeface="Calibri"/>
              <a:ea typeface="Calibri"/>
              <a:cs typeface="Calibri"/>
            </a:endParaRPr>
          </a:p>
          <a:p>
            <a:pPr lvl="0" algn="just"/>
            <a:endParaRPr lang="en-GB" sz="2400" b="1" dirty="0">
              <a:latin typeface="Calibri" panose="020F0502020204030204" pitchFamily="34" charset="0"/>
              <a:cs typeface="Calibri" panose="020F0502020204030204" pitchFamily="34" charset="0"/>
            </a:endParaRPr>
          </a:p>
          <a:p>
            <a:pPr lvl="0" algn="just"/>
            <a:r>
              <a:rPr lang="en-GB" sz="2400" b="1" dirty="0">
                <a:latin typeface="Calibri" panose="020F0502020204030204" pitchFamily="34" charset="0"/>
                <a:cs typeface="Calibri" panose="020F0502020204030204" pitchFamily="34" charset="0"/>
              </a:rPr>
              <a:t>A letter has been sent home to outline the arrangements for GCSE Results Day.</a:t>
            </a:r>
          </a:p>
          <a:p>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3410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3528" y="116632"/>
            <a:ext cx="8626126" cy="764704"/>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600" dirty="0">
                <a:latin typeface="Calibri" pitchFamily="34" charset="0"/>
              </a:rPr>
              <a:t>Enrolment Day- Thursday 20 August 2026</a:t>
            </a:r>
          </a:p>
        </p:txBody>
      </p:sp>
      <p:sp>
        <p:nvSpPr>
          <p:cNvPr id="5" name="TextBox 4"/>
          <p:cNvSpPr txBox="1"/>
          <p:nvPr/>
        </p:nvSpPr>
        <p:spPr>
          <a:xfrm>
            <a:off x="323528" y="1268760"/>
            <a:ext cx="8626126" cy="4524315"/>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Plume College Enrolment Day</a:t>
            </a:r>
            <a:r>
              <a:rPr lang="en-US" sz="2400" dirty="0">
                <a:latin typeface="Calibri" panose="020F0502020204030204" pitchFamily="34" charset="0"/>
                <a:cs typeface="Calibri" panose="020F0502020204030204" pitchFamily="34" charset="0"/>
              </a:rPr>
              <a:t> (for </a:t>
            </a:r>
            <a:r>
              <a:rPr lang="en-US" sz="2400" b="1" i="1" dirty="0">
                <a:latin typeface="Calibri" panose="020F0502020204030204" pitchFamily="34" charset="0"/>
                <a:cs typeface="Calibri" panose="020F0502020204030204" pitchFamily="34" charset="0"/>
              </a:rPr>
              <a:t>ALL students in </a:t>
            </a:r>
            <a:r>
              <a:rPr lang="en-US" sz="2400" b="1" dirty="0">
                <a:latin typeface="Calibri" panose="020F0502020204030204" pitchFamily="34" charset="0"/>
                <a:cs typeface="Calibri" panose="020F0502020204030204" pitchFamily="34" charset="0"/>
              </a:rPr>
              <a:t>Year 11 only</a:t>
            </a:r>
            <a:r>
              <a:rPr lang="en-US" sz="2400" dirty="0">
                <a:latin typeface="Calibri" panose="020F0502020204030204" pitchFamily="34" charset="0"/>
                <a:cs typeface="Calibri" panose="020F0502020204030204" pitchFamily="34" charset="0"/>
              </a:rPr>
              <a:t>) </a:t>
            </a:r>
          </a:p>
          <a:p>
            <a:endParaRPr lang="en-US" sz="2400" b="1"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Date:   Thursday 20 August 2026</a:t>
            </a:r>
          </a:p>
          <a:p>
            <a:r>
              <a:rPr lang="en-GB" sz="2400" b="1" dirty="0">
                <a:latin typeface="Calibri" panose="020F0502020204030204" pitchFamily="34" charset="0"/>
                <a:cs typeface="Calibri" panose="020F0502020204030204" pitchFamily="34" charset="0"/>
              </a:rPr>
              <a:t>Venue: Plume College</a:t>
            </a:r>
          </a:p>
          <a:p>
            <a:endParaRPr lang="en-GB" sz="2400" b="1" dirty="0">
              <a:latin typeface="Calibri" panose="020F0502020204030204" pitchFamily="34" charset="0"/>
              <a:cs typeface="Calibri" panose="020F0502020204030204" pitchFamily="34" charset="0"/>
            </a:endParaRPr>
          </a:p>
          <a:p>
            <a:pPr lvl="0" algn="just"/>
            <a:endParaRPr lang="en-GB" sz="2400" b="1" dirty="0">
              <a:latin typeface="Calibri" panose="020F0502020204030204" pitchFamily="34" charset="0"/>
              <a:cs typeface="Calibri" panose="020F0502020204030204" pitchFamily="34" charset="0"/>
            </a:endParaRPr>
          </a:p>
          <a:p>
            <a:pPr lvl="0" algn="just"/>
            <a:endParaRPr lang="en-GB" sz="2400" b="1" dirty="0">
              <a:latin typeface="Calibri" panose="020F0502020204030204" pitchFamily="34" charset="0"/>
              <a:cs typeface="Calibri" panose="020F0502020204030204" pitchFamily="34" charset="0"/>
            </a:endParaRPr>
          </a:p>
          <a:p>
            <a:pPr lvl="0" algn="just"/>
            <a:endParaRPr lang="en-GB" sz="2400" b="1" dirty="0">
              <a:latin typeface="Calibri" panose="020F0502020204030204" pitchFamily="34" charset="0"/>
              <a:cs typeface="Calibri" panose="020F0502020204030204" pitchFamily="34" charset="0"/>
            </a:endParaRPr>
          </a:p>
          <a:p>
            <a:pPr lvl="0" algn="just"/>
            <a:endParaRPr lang="en-GB" sz="2400" b="1" dirty="0">
              <a:latin typeface="Calibri" panose="020F0502020204030204" pitchFamily="34" charset="0"/>
              <a:cs typeface="Calibri" panose="020F0502020204030204" pitchFamily="34" charset="0"/>
            </a:endParaRPr>
          </a:p>
          <a:p>
            <a:pPr lvl="0" algn="just"/>
            <a:r>
              <a:rPr lang="en-GB" sz="2400" b="1" dirty="0">
                <a:latin typeface="Calibri" panose="020F0502020204030204" pitchFamily="34" charset="0"/>
                <a:cs typeface="Calibri" panose="020F0502020204030204" pitchFamily="34" charset="0"/>
              </a:rPr>
              <a:t>A letter will be sent home to outline the arrangements for Plume College enrolment day. </a:t>
            </a:r>
          </a:p>
          <a:p>
            <a:endParaRPr lang="en-US" sz="2400" b="1" dirty="0">
              <a:latin typeface="Calibri" panose="020F0502020204030204" pitchFamily="34" charset="0"/>
              <a:cs typeface="Calibri" panose="020F050202020403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785726745"/>
              </p:ext>
            </p:extLst>
          </p:nvPr>
        </p:nvGraphicFramePr>
        <p:xfrm>
          <a:off x="474324" y="3141170"/>
          <a:ext cx="8058116" cy="1097280"/>
        </p:xfrm>
        <a:graphic>
          <a:graphicData uri="http://schemas.openxmlformats.org/drawingml/2006/table">
            <a:tbl>
              <a:tblPr firstRow="1" firstCol="1" bandRow="1">
                <a:tableStyleId>{5C22544A-7EE6-4342-B048-85BDC9FD1C3A}</a:tableStyleId>
              </a:tblPr>
              <a:tblGrid>
                <a:gridCol w="4130402">
                  <a:extLst>
                    <a:ext uri="{9D8B030D-6E8A-4147-A177-3AD203B41FA5}">
                      <a16:colId xmlns:a16="http://schemas.microsoft.com/office/drawing/2014/main" val="3220849771"/>
                    </a:ext>
                  </a:extLst>
                </a:gridCol>
                <a:gridCol w="3927714">
                  <a:extLst>
                    <a:ext uri="{9D8B030D-6E8A-4147-A177-3AD203B41FA5}">
                      <a16:colId xmlns:a16="http://schemas.microsoft.com/office/drawing/2014/main" val="333630161"/>
                    </a:ext>
                  </a:extLst>
                </a:gridCol>
              </a:tblGrid>
              <a:tr h="50800">
                <a:tc>
                  <a:txBody>
                    <a:bodyPr/>
                    <a:lstStyle/>
                    <a:p>
                      <a:pPr marL="342900" lvl="0" indent="-342900" algn="just">
                        <a:buFont typeface="Symbol" panose="05050102010706020507" pitchFamily="18" charset="2"/>
                        <a:buChar char=""/>
                      </a:pPr>
                      <a:r>
                        <a:rPr lang="en-GB" sz="2400">
                          <a:effectLst/>
                          <a:latin typeface="Calibri" panose="020F0502020204030204" pitchFamily="34" charset="0"/>
                          <a:cs typeface="Calibri" panose="020F0502020204030204" pitchFamily="34" charset="0"/>
                        </a:rPr>
                        <a:t>Session 1</a:t>
                      </a:r>
                      <a:endParaRPr lang="en-US" sz="3200">
                        <a:effectLst/>
                        <a:latin typeface="Calibri" panose="020F0502020204030204" pitchFamily="34" charset="0"/>
                        <a:cs typeface="Calibri" panose="020F0502020204030204" pitchFamily="34" charset="0"/>
                      </a:endParaRPr>
                    </a:p>
                    <a:p>
                      <a:pPr marL="342900" lvl="0" indent="-342900" algn="just">
                        <a:buFont typeface="Symbol" panose="05050102010706020507" pitchFamily="18" charset="2"/>
                        <a:buChar char=""/>
                      </a:pPr>
                      <a:r>
                        <a:rPr lang="en-GB" sz="2400">
                          <a:effectLst/>
                          <a:latin typeface="Calibri"/>
                          <a:cs typeface="Calibri"/>
                        </a:rPr>
                        <a:t>09:30  - 12:00  </a:t>
                      </a:r>
                      <a:endParaRPr lang="en-US" sz="3200">
                        <a:effectLst/>
                        <a:latin typeface="Calibri"/>
                        <a:cs typeface="Calibri"/>
                      </a:endParaRPr>
                    </a:p>
                    <a:p>
                      <a:pPr marL="342900" lvl="0" indent="-342900" algn="just">
                        <a:buFont typeface="Symbol" panose="05050102010706020507" pitchFamily="18" charset="2"/>
                        <a:buChar char=""/>
                      </a:pPr>
                      <a:r>
                        <a:rPr lang="en-GB" sz="2400">
                          <a:effectLst/>
                          <a:latin typeface="Calibri" panose="020F0502020204030204" pitchFamily="34" charset="0"/>
                          <a:cs typeface="Calibri" panose="020F0502020204030204" pitchFamily="34" charset="0"/>
                        </a:rPr>
                        <a:t>Plume students</a:t>
                      </a:r>
                    </a:p>
                  </a:txBody>
                  <a:tcPr marL="68580" marR="68580" marT="0" marB="0">
                    <a:solidFill>
                      <a:srgbClr val="002060"/>
                    </a:solidFill>
                  </a:tcPr>
                </a:tc>
                <a:tc>
                  <a:txBody>
                    <a:bodyPr/>
                    <a:lstStyle/>
                    <a:p>
                      <a:pPr marL="342900" lvl="0" indent="-342900" algn="just">
                        <a:buFont typeface="Symbol" panose="05050102010706020507" pitchFamily="18" charset="2"/>
                        <a:buChar char=""/>
                      </a:pPr>
                      <a:r>
                        <a:rPr lang="en-GB" sz="2400">
                          <a:effectLst/>
                          <a:latin typeface="Calibri" panose="020F0502020204030204" pitchFamily="34" charset="0"/>
                          <a:cs typeface="Calibri" panose="020F0502020204030204" pitchFamily="34" charset="0"/>
                        </a:rPr>
                        <a:t>Session 2</a:t>
                      </a:r>
                      <a:endParaRPr lang="en-US" sz="3200">
                        <a:effectLst/>
                        <a:latin typeface="Calibri" panose="020F0502020204030204" pitchFamily="34" charset="0"/>
                        <a:cs typeface="Calibri" panose="020F0502020204030204" pitchFamily="34" charset="0"/>
                      </a:endParaRPr>
                    </a:p>
                    <a:p>
                      <a:pPr marL="342900" lvl="0" indent="-342900" algn="just">
                        <a:buFont typeface="Symbol" panose="05050102010706020507" pitchFamily="18" charset="2"/>
                        <a:buChar char=""/>
                      </a:pPr>
                      <a:r>
                        <a:rPr lang="en-GB" sz="2400">
                          <a:effectLst/>
                          <a:latin typeface="Calibri" panose="020F0502020204030204" pitchFamily="34" charset="0"/>
                          <a:cs typeface="Calibri" panose="020F0502020204030204" pitchFamily="34" charset="0"/>
                        </a:rPr>
                        <a:t>13:00 – 15:00 </a:t>
                      </a:r>
                      <a:endParaRPr lang="en-US" sz="3200">
                        <a:effectLst/>
                        <a:latin typeface="Calibri" panose="020F0502020204030204" pitchFamily="34" charset="0"/>
                        <a:cs typeface="Calibri" panose="020F0502020204030204" pitchFamily="34" charset="0"/>
                      </a:endParaRPr>
                    </a:p>
                    <a:p>
                      <a:pPr marL="342900" lvl="0" indent="-342900" algn="just">
                        <a:buFont typeface="Symbol" panose="05050102010706020507" pitchFamily="18" charset="2"/>
                        <a:buChar char=""/>
                      </a:pPr>
                      <a:r>
                        <a:rPr lang="en-GB" sz="2400">
                          <a:effectLst/>
                          <a:latin typeface="Calibri" panose="020F0502020204030204" pitchFamily="34" charset="0"/>
                          <a:cs typeface="Calibri" panose="020F0502020204030204" pitchFamily="34" charset="0"/>
                        </a:rPr>
                        <a:t>External students</a:t>
                      </a:r>
                      <a:endParaRPr lang="en-US" sz="3200">
                        <a:effectLst/>
                        <a:latin typeface="Calibri" panose="020F0502020204030204" pitchFamily="34" charset="0"/>
                        <a:cs typeface="Calibri" panose="020F0502020204030204" pitchFamily="34" charset="0"/>
                      </a:endParaRPr>
                    </a:p>
                  </a:txBody>
                  <a:tcPr marL="68580" marR="68580" marT="0" marB="0">
                    <a:solidFill>
                      <a:srgbClr val="002060"/>
                    </a:solidFill>
                  </a:tcPr>
                </a:tc>
                <a:extLst>
                  <a:ext uri="{0D108BD9-81ED-4DB2-BD59-A6C34878D82A}">
                    <a16:rowId xmlns:a16="http://schemas.microsoft.com/office/drawing/2014/main" val="2675662921"/>
                  </a:ext>
                </a:extLst>
              </a:tr>
            </a:tbl>
          </a:graphicData>
        </a:graphic>
      </p:graphicFrame>
    </p:spTree>
    <p:extLst>
      <p:ext uri="{BB962C8B-B14F-4D97-AF65-F5344CB8AC3E}">
        <p14:creationId xmlns:p14="http://schemas.microsoft.com/office/powerpoint/2010/main" val="1501586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3528" y="116632"/>
            <a:ext cx="8626126" cy="764704"/>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600">
                <a:latin typeface="Calibri" pitchFamily="34" charset="0"/>
              </a:rPr>
              <a:t>Enrolment Day – Second Day!</a:t>
            </a:r>
          </a:p>
        </p:txBody>
      </p:sp>
      <p:sp>
        <p:nvSpPr>
          <p:cNvPr id="5" name="TextBox 4"/>
          <p:cNvSpPr txBox="1"/>
          <p:nvPr/>
        </p:nvSpPr>
        <p:spPr>
          <a:xfrm>
            <a:off x="323528" y="1268760"/>
            <a:ext cx="8626126" cy="4893647"/>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Plume College Enrolment Day</a:t>
            </a:r>
            <a:r>
              <a:rPr lang="en-US" sz="2400" dirty="0">
                <a:latin typeface="Calibri" panose="020F0502020204030204" pitchFamily="34" charset="0"/>
                <a:cs typeface="Calibri" panose="020F0502020204030204" pitchFamily="34" charset="0"/>
              </a:rPr>
              <a:t> (for </a:t>
            </a:r>
            <a:r>
              <a:rPr lang="en-US" sz="2400" b="1" i="1" dirty="0">
                <a:latin typeface="Calibri" panose="020F0502020204030204" pitchFamily="34" charset="0"/>
                <a:cs typeface="Calibri" panose="020F0502020204030204" pitchFamily="34" charset="0"/>
              </a:rPr>
              <a:t>ALL students in </a:t>
            </a:r>
            <a:r>
              <a:rPr lang="en-US" sz="2400" b="1" dirty="0">
                <a:latin typeface="Calibri" panose="020F0502020204030204" pitchFamily="34" charset="0"/>
                <a:cs typeface="Calibri" panose="020F0502020204030204" pitchFamily="34" charset="0"/>
              </a:rPr>
              <a:t>Year 11 only</a:t>
            </a:r>
            <a:r>
              <a:rPr lang="en-US" sz="2400" dirty="0">
                <a:latin typeface="Calibri" panose="020F0502020204030204" pitchFamily="34" charset="0"/>
                <a:cs typeface="Calibri" panose="020F0502020204030204" pitchFamily="34" charset="0"/>
              </a:rPr>
              <a:t>) </a:t>
            </a:r>
          </a:p>
          <a:p>
            <a:endParaRPr lang="en-US" sz="2400" b="1"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Date:    Friday 21 August 2026</a:t>
            </a:r>
          </a:p>
          <a:p>
            <a:r>
              <a:rPr lang="en-GB" sz="2400" b="1" dirty="0">
                <a:latin typeface="Calibri" panose="020F0502020204030204" pitchFamily="34" charset="0"/>
                <a:cs typeface="Calibri" panose="020F0502020204030204" pitchFamily="34" charset="0"/>
              </a:rPr>
              <a:t>Venue: Plume College</a:t>
            </a:r>
          </a:p>
          <a:p>
            <a:r>
              <a:rPr lang="en-GB" sz="2400" b="1" dirty="0">
                <a:latin typeface="Calibri" panose="020F0502020204030204" pitchFamily="34" charset="0"/>
                <a:cs typeface="Calibri" panose="020F0502020204030204" pitchFamily="34" charset="0"/>
              </a:rPr>
              <a:t>Time:    10.00 to 14.00</a:t>
            </a:r>
          </a:p>
          <a:p>
            <a:pPr lvl="0" algn="just"/>
            <a:endParaRPr lang="en-GB" sz="2400" b="1" dirty="0">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This is for students who are unable to register on Thursday 20 August 2026 and by appointment only</a:t>
            </a:r>
          </a:p>
          <a:p>
            <a:pPr lvl="0"/>
            <a:endParaRPr lang="en-US" sz="2400" dirty="0">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For an appointment, please call the Plume College Office on 01621 879830 or email </a:t>
            </a:r>
            <a:r>
              <a:rPr lang="en-US" sz="2400" dirty="0" err="1">
                <a:latin typeface="Calibri" panose="020F0502020204030204" pitchFamily="34" charset="0"/>
                <a:cs typeface="Calibri" panose="020F0502020204030204" pitchFamily="34" charset="0"/>
              </a:rPr>
              <a:t>Mrs</a:t>
            </a:r>
            <a:r>
              <a:rPr lang="en-US" sz="2400" dirty="0">
                <a:latin typeface="Calibri" panose="020F0502020204030204" pitchFamily="34" charset="0"/>
                <a:cs typeface="Calibri" panose="020F0502020204030204" pitchFamily="34" charset="0"/>
              </a:rPr>
              <a:t> Demes, College  Manager  </a:t>
            </a:r>
            <a:r>
              <a:rPr lang="en-US" sz="2400" u="sng" dirty="0">
                <a:latin typeface="Calibri" panose="020F0502020204030204" pitchFamily="34" charset="0"/>
                <a:cs typeface="Calibri" panose="020F0502020204030204" pitchFamily="34" charset="0"/>
                <a:hlinkClick r:id="rId2"/>
              </a:rPr>
              <a:t>k.demes@plume.essex.sch.uk</a:t>
            </a:r>
            <a:r>
              <a:rPr lang="en-US" sz="2400" dirty="0">
                <a:latin typeface="Calibri" panose="020F0502020204030204" pitchFamily="34" charset="0"/>
                <a:cs typeface="Calibri" panose="020F0502020204030204" pitchFamily="34" charset="0"/>
              </a:rPr>
              <a:t> </a:t>
            </a:r>
          </a:p>
          <a:p>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9418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4054" y="1268760"/>
            <a:ext cx="8229600" cy="3917032"/>
          </a:xfrm>
        </p:spPr>
        <p:txBody>
          <a:bodyPr>
            <a:normAutofit fontScale="92500" lnSpcReduction="10000"/>
          </a:bodyPr>
          <a:lstStyle/>
          <a:p>
            <a:pPr marL="0" indent="0">
              <a:buNone/>
            </a:pPr>
            <a:r>
              <a:rPr lang="en-GB" sz="2800" b="1" dirty="0">
                <a:solidFill>
                  <a:schemeClr val="tx1"/>
                </a:solidFill>
                <a:latin typeface="Calibri" pitchFamily="34" charset="0"/>
              </a:rPr>
              <a:t>Plume College Prospectus:</a:t>
            </a:r>
          </a:p>
          <a:p>
            <a:r>
              <a:rPr lang="en-GB" dirty="0">
                <a:solidFill>
                  <a:schemeClr val="tx1"/>
                </a:solidFill>
                <a:latin typeface="Calibri" pitchFamily="34" charset="0"/>
              </a:rPr>
              <a:t>Please review the Plume College prospectus to confirm the entry requirements for the subjects you wish to study.</a:t>
            </a:r>
          </a:p>
          <a:p>
            <a:r>
              <a:rPr lang="en-GB" dirty="0">
                <a:solidFill>
                  <a:schemeClr val="tx1"/>
                </a:solidFill>
                <a:latin typeface="Calibri" pitchFamily="34" charset="0"/>
                <a:hlinkClick r:id="rId2"/>
              </a:rPr>
              <a:t>https://www.plume.essex.sch.uk/sixth-form-college</a:t>
            </a:r>
            <a:endParaRPr lang="en-GB" dirty="0">
              <a:solidFill>
                <a:schemeClr val="tx1"/>
              </a:solidFill>
              <a:latin typeface="Calibri" pitchFamily="34" charset="0"/>
            </a:endParaRPr>
          </a:p>
          <a:p>
            <a:pPr marL="0" indent="0">
              <a:buNone/>
            </a:pPr>
            <a:endParaRPr lang="en-GB" dirty="0">
              <a:solidFill>
                <a:schemeClr val="tx1"/>
              </a:solidFill>
              <a:latin typeface="Calibri" pitchFamily="34" charset="0"/>
            </a:endParaRPr>
          </a:p>
          <a:p>
            <a:r>
              <a:rPr lang="en-GB" b="1" dirty="0">
                <a:solidFill>
                  <a:schemeClr val="tx1"/>
                </a:solidFill>
                <a:latin typeface="Calibri" panose="020F0502020204030204" pitchFamily="34" charset="0"/>
                <a:cs typeface="Calibri" panose="020F0502020204030204" pitchFamily="34" charset="0"/>
              </a:rPr>
              <a:t>Level 3: </a:t>
            </a:r>
            <a:r>
              <a:rPr lang="en-GB" dirty="0">
                <a:solidFill>
                  <a:schemeClr val="tx1"/>
                </a:solidFill>
                <a:latin typeface="Calibri" panose="020F0502020204030204" pitchFamily="34" charset="0"/>
                <a:cs typeface="Calibri" panose="020F0502020204030204" pitchFamily="34" charset="0"/>
              </a:rPr>
              <a:t>students must achieve 5 GCSEs x grade 4’s (or higher) </a:t>
            </a:r>
            <a:r>
              <a:rPr lang="en-GB" u="sng" dirty="0">
                <a:solidFill>
                  <a:schemeClr val="tx1"/>
                </a:solidFill>
                <a:latin typeface="Calibri" panose="020F0502020204030204" pitchFamily="34" charset="0"/>
                <a:cs typeface="Calibri" panose="020F0502020204030204" pitchFamily="34" charset="0"/>
              </a:rPr>
              <a:t>including English Language grade 4 and </a:t>
            </a:r>
            <a:r>
              <a:rPr lang="en-GB" u="sng">
                <a:solidFill>
                  <a:schemeClr val="tx1"/>
                </a:solidFill>
                <a:latin typeface="Calibri" panose="020F0502020204030204" pitchFamily="34" charset="0"/>
                <a:cs typeface="Calibri" panose="020F0502020204030204" pitchFamily="34" charset="0"/>
              </a:rPr>
              <a:t>English Literature grade 4</a:t>
            </a:r>
          </a:p>
          <a:p>
            <a:pPr marL="0" indent="0">
              <a:buNone/>
            </a:pPr>
            <a:endParaRPr lang="en-GB" u="sng" dirty="0">
              <a:solidFill>
                <a:schemeClr val="tx1"/>
              </a:solidFill>
              <a:latin typeface="Calibri" panose="020F0502020204030204" pitchFamily="34" charset="0"/>
              <a:cs typeface="Calibri" panose="020F0502020204030204" pitchFamily="34" charset="0"/>
            </a:endParaRPr>
          </a:p>
          <a:p>
            <a:r>
              <a:rPr lang="en-GB" b="1" dirty="0">
                <a:solidFill>
                  <a:schemeClr val="tx1"/>
                </a:solidFill>
                <a:latin typeface="Calibri" panose="020F0502020204030204" pitchFamily="34" charset="0"/>
                <a:cs typeface="Calibri" panose="020F0502020204030204" pitchFamily="34" charset="0"/>
              </a:rPr>
              <a:t>Level 2: </a:t>
            </a:r>
            <a:r>
              <a:rPr lang="en-GB" dirty="0">
                <a:solidFill>
                  <a:schemeClr val="tx1"/>
                </a:solidFill>
                <a:latin typeface="Calibri" panose="020F0502020204030204" pitchFamily="34" charset="0"/>
                <a:cs typeface="Calibri" panose="020F0502020204030204" pitchFamily="34" charset="0"/>
              </a:rPr>
              <a:t>students must achieve 4 GCSEs x grade 3’s or higher</a:t>
            </a:r>
            <a:endParaRPr lang="en-GB" b="1" dirty="0">
              <a:solidFill>
                <a:schemeClr val="tx1"/>
              </a:solidFill>
              <a:latin typeface="Calibri" panose="020F0502020204030204" pitchFamily="34" charset="0"/>
              <a:cs typeface="Calibri" panose="020F0502020204030204" pitchFamily="34" charset="0"/>
            </a:endParaRPr>
          </a:p>
          <a:p>
            <a:pPr marL="0" indent="0">
              <a:buNone/>
            </a:pPr>
            <a:endParaRPr lang="en-GB" sz="2800" dirty="0">
              <a:solidFill>
                <a:schemeClr val="tx1"/>
              </a:solidFill>
              <a:latin typeface="Calibri" panose="020F0502020204030204" pitchFamily="34" charset="0"/>
              <a:cs typeface="Arial" panose="020B0604020202020204" pitchFamily="34" charset="0"/>
            </a:endParaRPr>
          </a:p>
        </p:txBody>
      </p:sp>
      <p:sp>
        <p:nvSpPr>
          <p:cNvPr id="4" name="Title 1"/>
          <p:cNvSpPr txBox="1">
            <a:spLocks/>
          </p:cNvSpPr>
          <p:nvPr/>
        </p:nvSpPr>
        <p:spPr>
          <a:xfrm>
            <a:off x="467544" y="116632"/>
            <a:ext cx="8229600" cy="764704"/>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600">
                <a:latin typeface="Calibri" pitchFamily="34" charset="0"/>
              </a:rPr>
              <a:t>Entry Requirements</a:t>
            </a:r>
          </a:p>
        </p:txBody>
      </p:sp>
    </p:spTree>
    <p:extLst>
      <p:ext uri="{BB962C8B-B14F-4D97-AF65-F5344CB8AC3E}">
        <p14:creationId xmlns:p14="http://schemas.microsoft.com/office/powerpoint/2010/main" val="2331396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470484"/>
            <a:ext cx="8229600" cy="3917032"/>
          </a:xfrm>
        </p:spPr>
        <p:txBody>
          <a:bodyPr>
            <a:normAutofit/>
          </a:bodyPr>
          <a:lstStyle/>
          <a:p>
            <a:pPr marL="0" indent="0">
              <a:buNone/>
            </a:pPr>
            <a:r>
              <a:rPr lang="en-GB" sz="2800" b="1">
                <a:solidFill>
                  <a:schemeClr val="tx1"/>
                </a:solidFill>
                <a:latin typeface="Calibri" pitchFamily="34" charset="0"/>
              </a:rPr>
              <a:t>Government Post 16 Requirement: </a:t>
            </a:r>
          </a:p>
          <a:p>
            <a:r>
              <a:rPr lang="en-GB" sz="2800">
                <a:solidFill>
                  <a:schemeClr val="tx1"/>
                </a:solidFill>
                <a:latin typeface="Calibri" pitchFamily="34" charset="0"/>
              </a:rPr>
              <a:t>Students who do not achieve a grade 4 in GCSE Maths and/or GCSE English </a:t>
            </a:r>
            <a:r>
              <a:rPr lang="en-GB" sz="2800" u="sng">
                <a:solidFill>
                  <a:srgbClr val="FF0000"/>
                </a:solidFill>
                <a:latin typeface="Calibri" pitchFamily="34" charset="0"/>
              </a:rPr>
              <a:t>MUST</a:t>
            </a:r>
            <a:r>
              <a:rPr lang="en-GB" sz="2800">
                <a:solidFill>
                  <a:srgbClr val="FF0000"/>
                </a:solidFill>
                <a:latin typeface="Calibri" pitchFamily="34" charset="0"/>
              </a:rPr>
              <a:t> </a:t>
            </a:r>
            <a:r>
              <a:rPr lang="en-GB" sz="2800">
                <a:solidFill>
                  <a:schemeClr val="tx1"/>
                </a:solidFill>
                <a:latin typeface="Calibri" pitchFamily="34" charset="0"/>
              </a:rPr>
              <a:t>resit in Year 12 and Year 13 until a grade 4 is achieved. </a:t>
            </a:r>
          </a:p>
          <a:p>
            <a:r>
              <a:rPr lang="en-GB" sz="2800">
                <a:solidFill>
                  <a:schemeClr val="tx1"/>
                </a:solidFill>
                <a:latin typeface="Calibri" pitchFamily="34" charset="0"/>
              </a:rPr>
              <a:t>Students will be allocated timetabled lessons to support this</a:t>
            </a:r>
          </a:p>
          <a:p>
            <a:pPr marL="0" indent="0">
              <a:buNone/>
            </a:pPr>
            <a:endParaRPr lang="en-GB" sz="2800">
              <a:solidFill>
                <a:schemeClr val="tx1"/>
              </a:solidFill>
              <a:latin typeface="Calibri" pitchFamily="34" charset="0"/>
            </a:endParaRPr>
          </a:p>
          <a:p>
            <a:pPr marL="0" indent="0">
              <a:buNone/>
            </a:pPr>
            <a:endParaRPr lang="en-GB" sz="2800">
              <a:solidFill>
                <a:schemeClr val="tx1"/>
              </a:solidFill>
              <a:latin typeface="Calibri" panose="020F0502020204030204" pitchFamily="34" charset="0"/>
              <a:cs typeface="Arial" panose="020B0604020202020204" pitchFamily="34" charset="0"/>
            </a:endParaRPr>
          </a:p>
        </p:txBody>
      </p:sp>
      <p:sp>
        <p:nvSpPr>
          <p:cNvPr id="4" name="Title 1"/>
          <p:cNvSpPr txBox="1">
            <a:spLocks/>
          </p:cNvSpPr>
          <p:nvPr/>
        </p:nvSpPr>
        <p:spPr>
          <a:xfrm>
            <a:off x="467544" y="116632"/>
            <a:ext cx="8229600" cy="764704"/>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600">
                <a:latin typeface="Calibri" pitchFamily="34" charset="0"/>
              </a:rPr>
              <a:t>GCSE English and Maths Resits</a:t>
            </a:r>
          </a:p>
        </p:txBody>
      </p:sp>
    </p:spTree>
    <p:extLst>
      <p:ext uri="{BB962C8B-B14F-4D97-AF65-F5344CB8AC3E}">
        <p14:creationId xmlns:p14="http://schemas.microsoft.com/office/powerpoint/2010/main" val="231427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A0903-EBCD-B7A8-CF50-574390CCEFF6}"/>
            </a:ext>
          </a:extLst>
        </p:cNvPr>
        <p:cNvGrpSpPr/>
        <p:nvPr/>
      </p:nvGrpSpPr>
      <p:grpSpPr>
        <a:xfrm>
          <a:off x="0" y="0"/>
          <a:ext cx="0" cy="0"/>
          <a:chOff x="0" y="0"/>
          <a:chExt cx="0" cy="0"/>
        </a:xfrm>
      </p:grpSpPr>
      <p:pic>
        <p:nvPicPr>
          <p:cNvPr id="3" name="Picture 2" descr="Plume School | The Maylands Mayl">
            <a:extLst>
              <a:ext uri="{FF2B5EF4-FFF2-40B4-BE49-F238E27FC236}">
                <a16:creationId xmlns:a16="http://schemas.microsoft.com/office/drawing/2014/main" id="{90054AE3-9577-543F-3DFF-B7E2A2A7649E}"/>
              </a:ext>
            </a:extLst>
          </p:cNvPr>
          <p:cNvPicPr>
            <a:picLocks noChangeAspect="1"/>
          </p:cNvPicPr>
          <p:nvPr/>
        </p:nvPicPr>
        <p:blipFill>
          <a:blip r:embed="rId2"/>
          <a:srcRect l="24932"/>
          <a:stretch>
            <a:fillRect/>
          </a:stretch>
        </p:blipFill>
        <p:spPr>
          <a:xfrm>
            <a:off x="20" y="10"/>
            <a:ext cx="9152405" cy="6857997"/>
          </a:xfrm>
          <a:prstGeom prst="rect">
            <a:avLst/>
          </a:prstGeom>
          <a:noFill/>
        </p:spPr>
      </p:pic>
      <p:sp>
        <p:nvSpPr>
          <p:cNvPr id="4" name="TextBox 3">
            <a:extLst>
              <a:ext uri="{FF2B5EF4-FFF2-40B4-BE49-F238E27FC236}">
                <a16:creationId xmlns:a16="http://schemas.microsoft.com/office/drawing/2014/main" id="{8F11BC16-FA42-68D3-AFEF-CBB495B616F8}"/>
              </a:ext>
            </a:extLst>
          </p:cNvPr>
          <p:cNvSpPr txBox="1"/>
          <p:nvPr/>
        </p:nvSpPr>
        <p:spPr>
          <a:xfrm>
            <a:off x="3414308" y="2744709"/>
            <a:ext cx="5290576"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6600" dirty="0">
                <a:solidFill>
                  <a:srgbClr val="002060"/>
                </a:solidFill>
                <a:latin typeface="Franklin Gothic Book"/>
              </a:rPr>
              <a:t>Taster Day Guidance</a:t>
            </a:r>
            <a:endParaRPr lang="en-US" dirty="0"/>
          </a:p>
        </p:txBody>
      </p:sp>
    </p:spTree>
    <p:extLst>
      <p:ext uri="{BB962C8B-B14F-4D97-AF65-F5344CB8AC3E}">
        <p14:creationId xmlns:p14="http://schemas.microsoft.com/office/powerpoint/2010/main" val="1526353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E06D0-4F8A-B3A8-FD56-A05A1F86ADFB}"/>
              </a:ext>
            </a:extLst>
          </p:cNvPr>
          <p:cNvSpPr>
            <a:spLocks noGrp="1"/>
          </p:cNvSpPr>
          <p:nvPr>
            <p:ph type="title"/>
          </p:nvPr>
        </p:nvSpPr>
        <p:spPr/>
        <p:txBody>
          <a:bodyPr/>
          <a:lstStyle/>
          <a:p>
            <a:r>
              <a:rPr lang="en-US"/>
              <a:t>Plume College Team</a:t>
            </a:r>
          </a:p>
        </p:txBody>
      </p:sp>
      <p:sp>
        <p:nvSpPr>
          <p:cNvPr id="4" name="Date Placeholder 3">
            <a:extLst>
              <a:ext uri="{FF2B5EF4-FFF2-40B4-BE49-F238E27FC236}">
                <a16:creationId xmlns:a16="http://schemas.microsoft.com/office/drawing/2014/main" id="{BD98E4BF-36E2-35D6-10A0-D83C64B87BE0}"/>
              </a:ext>
            </a:extLst>
          </p:cNvPr>
          <p:cNvSpPr>
            <a:spLocks noGrp="1"/>
          </p:cNvSpPr>
          <p:nvPr>
            <p:ph type="dt" sz="half" idx="10"/>
          </p:nvPr>
        </p:nvSpPr>
        <p:spPr/>
        <p:txBody>
          <a:bodyPr/>
          <a:lstStyle/>
          <a:p>
            <a:fld id="{B45D4066-DFFD-476C-B348-0101AD4451BA}" type="datetime1">
              <a:rPr lang="en-US"/>
              <a:t>7/13/2026</a:t>
            </a:fld>
            <a:endParaRPr lang="en-US"/>
          </a:p>
        </p:txBody>
      </p:sp>
      <p:sp>
        <p:nvSpPr>
          <p:cNvPr id="5" name="Footer Placeholder 4">
            <a:extLst>
              <a:ext uri="{FF2B5EF4-FFF2-40B4-BE49-F238E27FC236}">
                <a16:creationId xmlns:a16="http://schemas.microsoft.com/office/drawing/2014/main" id="{C05DC58C-2B5C-AFF3-F5AD-A04B1195911B}"/>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149C1205-9746-EFA4-313E-E3AB461D9391}"/>
              </a:ext>
            </a:extLst>
          </p:cNvPr>
          <p:cNvSpPr>
            <a:spLocks noGrp="1"/>
          </p:cNvSpPr>
          <p:nvPr>
            <p:ph type="sldNum" sz="quarter" idx="12"/>
          </p:nvPr>
        </p:nvSpPr>
        <p:spPr/>
        <p:txBody>
          <a:bodyPr/>
          <a:lstStyle/>
          <a:p>
            <a:fld id="{70C12960-6E85-460F-B6E3-5B82CB31AF3D}" type="slidenum">
              <a:rPr lang="en-US" dirty="0"/>
              <a:t>3</a:t>
            </a:fld>
            <a:endParaRPr lang="en-US"/>
          </a:p>
        </p:txBody>
      </p:sp>
      <p:graphicFrame>
        <p:nvGraphicFramePr>
          <p:cNvPr id="8" name="Table 7">
            <a:extLst>
              <a:ext uri="{FF2B5EF4-FFF2-40B4-BE49-F238E27FC236}">
                <a16:creationId xmlns:a16="http://schemas.microsoft.com/office/drawing/2014/main" id="{2A30118E-7E56-BC49-0B97-3F6174EF2A5F}"/>
              </a:ext>
            </a:extLst>
          </p:cNvPr>
          <p:cNvGraphicFramePr>
            <a:graphicFrameLocks noGrp="1"/>
          </p:cNvGraphicFramePr>
          <p:nvPr>
            <p:extLst>
              <p:ext uri="{D42A27DB-BD31-4B8C-83A1-F6EECF244321}">
                <p14:modId xmlns:p14="http://schemas.microsoft.com/office/powerpoint/2010/main" val="3609704980"/>
              </p:ext>
            </p:extLst>
          </p:nvPr>
        </p:nvGraphicFramePr>
        <p:xfrm>
          <a:off x="457200" y="2459900"/>
          <a:ext cx="8229600" cy="1894904"/>
        </p:xfrm>
        <a:graphic>
          <a:graphicData uri="http://schemas.openxmlformats.org/drawingml/2006/table">
            <a:tbl>
              <a:tblPr>
                <a:tableStyleId>{5C22544A-7EE6-4342-B048-85BDC9FD1C3A}</a:tableStyleId>
              </a:tblPr>
              <a:tblGrid>
                <a:gridCol w="2026568">
                  <a:extLst>
                    <a:ext uri="{9D8B030D-6E8A-4147-A177-3AD203B41FA5}">
                      <a16:colId xmlns:a16="http://schemas.microsoft.com/office/drawing/2014/main" val="20000"/>
                    </a:ext>
                  </a:extLst>
                </a:gridCol>
                <a:gridCol w="6203032">
                  <a:extLst>
                    <a:ext uri="{9D8B030D-6E8A-4147-A177-3AD203B41FA5}">
                      <a16:colId xmlns:a16="http://schemas.microsoft.com/office/drawing/2014/main" val="20001"/>
                    </a:ext>
                  </a:extLst>
                </a:gridCol>
              </a:tblGrid>
              <a:tr h="465044">
                <a:tc>
                  <a:txBody>
                    <a:bodyPr/>
                    <a:lstStyle/>
                    <a:p>
                      <a:pPr>
                        <a:lnSpc>
                          <a:spcPct val="115000"/>
                        </a:lnSpc>
                        <a:spcAft>
                          <a:spcPts val="0"/>
                        </a:spcAft>
                      </a:pPr>
                      <a:r>
                        <a:rPr lang="en-GB" sz="2400" kern="1200">
                          <a:effectLst/>
                          <a:latin typeface="Calibri" panose="020F0502020204030204" pitchFamily="34" charset="0"/>
                          <a:cs typeface="Calibri" panose="020F0502020204030204" pitchFamily="34" charset="0"/>
                        </a:rPr>
                        <a:t>Mr Hallam</a:t>
                      </a:r>
                      <a:endParaRPr lang="en-GB" sz="2400">
                        <a:effectLst/>
                        <a:latin typeface="Calibri" panose="020F0502020204030204" pitchFamily="34" charset="0"/>
                        <a:ea typeface="Calibri"/>
                        <a:cs typeface="Calibri" panose="020F0502020204030204" pitchFamily="34" charset="0"/>
                      </a:endParaRPr>
                    </a:p>
                  </a:txBody>
                  <a:tcPr marL="64971" marR="64971" marT="9024" marB="0">
                    <a:lnL w="12700">
                      <a:solidFill>
                        <a:schemeClr val="tx1"/>
                      </a:solidFill>
                    </a:lnL>
                    <a:lnR w="12700">
                      <a:solidFill>
                        <a:schemeClr val="tx1"/>
                      </a:solidFill>
                    </a:lnR>
                    <a:lnT w="12700">
                      <a:solidFill>
                        <a:schemeClr val="tx1"/>
                      </a:solidFill>
                    </a:lnT>
                    <a:lnB w="12700">
                      <a:solidFill>
                        <a:schemeClr val="tx1"/>
                      </a:solidFill>
                    </a:lnB>
                  </a:tcPr>
                </a:tc>
                <a:tc>
                  <a:txBody>
                    <a:bodyPr/>
                    <a:lstStyle/>
                    <a:p>
                      <a:pPr>
                        <a:lnSpc>
                          <a:spcPct val="115000"/>
                        </a:lnSpc>
                        <a:spcAft>
                          <a:spcPts val="0"/>
                        </a:spcAft>
                      </a:pPr>
                      <a:r>
                        <a:rPr lang="en-GB" sz="2400">
                          <a:effectLst/>
                          <a:latin typeface="Calibri" panose="020F0502020204030204" pitchFamily="34" charset="0"/>
                          <a:ea typeface="Calibri"/>
                          <a:cs typeface="Calibri" panose="020F0502020204030204" pitchFamily="34" charset="0"/>
                        </a:rPr>
                        <a:t>Assistant </a:t>
                      </a:r>
                      <a:r>
                        <a:rPr lang="en-GB" sz="2400" err="1">
                          <a:effectLst/>
                          <a:latin typeface="Calibri" panose="020F0502020204030204" pitchFamily="34" charset="0"/>
                          <a:ea typeface="Calibri"/>
                          <a:cs typeface="Calibri" panose="020F0502020204030204" pitchFamily="34" charset="0"/>
                        </a:rPr>
                        <a:t>Headteacher</a:t>
                      </a:r>
                      <a:r>
                        <a:rPr lang="en-GB" sz="2400">
                          <a:effectLst/>
                          <a:latin typeface="Calibri" panose="020F0502020204030204" pitchFamily="34" charset="0"/>
                          <a:ea typeface="Calibri"/>
                          <a:cs typeface="Calibri" panose="020F0502020204030204" pitchFamily="34" charset="0"/>
                        </a:rPr>
                        <a:t>:</a:t>
                      </a:r>
                      <a:r>
                        <a:rPr lang="en-GB" sz="2400" baseline="0">
                          <a:effectLst/>
                          <a:latin typeface="Calibri" panose="020F0502020204030204" pitchFamily="34" charset="0"/>
                          <a:ea typeface="Calibri"/>
                          <a:cs typeface="Calibri" panose="020F0502020204030204" pitchFamily="34" charset="0"/>
                        </a:rPr>
                        <a:t> </a:t>
                      </a:r>
                      <a:r>
                        <a:rPr lang="en-GB" sz="2400">
                          <a:effectLst/>
                          <a:latin typeface="Calibri" panose="020F0502020204030204" pitchFamily="34" charset="0"/>
                          <a:ea typeface="Calibri"/>
                          <a:cs typeface="Calibri" panose="020F0502020204030204" pitchFamily="34" charset="0"/>
                        </a:rPr>
                        <a:t>Head of College</a:t>
                      </a:r>
                    </a:p>
                  </a:txBody>
                  <a:tcPr marL="64971" marR="64971" marT="9024" marB="0">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0"/>
                  </a:ext>
                </a:extLst>
              </a:tr>
              <a:tr h="474308">
                <a:tc>
                  <a:txBody>
                    <a:bodyPr/>
                    <a:lstStyle/>
                    <a:p>
                      <a:pPr>
                        <a:lnSpc>
                          <a:spcPct val="115000"/>
                        </a:lnSpc>
                        <a:spcAft>
                          <a:spcPts val="0"/>
                        </a:spcAft>
                      </a:pPr>
                      <a:r>
                        <a:rPr lang="en-GB" sz="2400" kern="1200">
                          <a:effectLst/>
                          <a:latin typeface="Calibri" panose="020F0502020204030204" pitchFamily="34" charset="0"/>
                          <a:cs typeface="Calibri" panose="020F0502020204030204" pitchFamily="34" charset="0"/>
                        </a:rPr>
                        <a:t>Mrs Pipe</a:t>
                      </a:r>
                      <a:endParaRPr lang="en-GB" sz="2400">
                        <a:effectLst/>
                        <a:latin typeface="Calibri" panose="020F0502020204030204" pitchFamily="34" charset="0"/>
                        <a:ea typeface="Calibri"/>
                        <a:cs typeface="Calibri" panose="020F0502020204030204" pitchFamily="34" charset="0"/>
                      </a:endParaRPr>
                    </a:p>
                  </a:txBody>
                  <a:tcPr marL="64971" marR="64971" marT="9024" marB="0">
                    <a:lnL w="12700">
                      <a:solidFill>
                        <a:schemeClr val="tx1"/>
                      </a:solidFill>
                    </a:lnL>
                    <a:lnR w="12700">
                      <a:solidFill>
                        <a:schemeClr val="tx1"/>
                      </a:solidFill>
                    </a:lnR>
                    <a:lnT w="12700">
                      <a:solidFill>
                        <a:schemeClr val="tx1"/>
                      </a:solidFill>
                    </a:lnT>
                    <a:lnB w="12700">
                      <a:solidFill>
                        <a:schemeClr val="tx1"/>
                      </a:solidFill>
                    </a:lnB>
                  </a:tcPr>
                </a:tc>
                <a:tc>
                  <a:txBody>
                    <a:bodyPr/>
                    <a:lstStyle/>
                    <a:p>
                      <a:pPr>
                        <a:lnSpc>
                          <a:spcPct val="115000"/>
                        </a:lnSpc>
                        <a:spcAft>
                          <a:spcPts val="0"/>
                        </a:spcAft>
                      </a:pPr>
                      <a:r>
                        <a:rPr lang="en-GB" sz="2400" kern="1200">
                          <a:effectLst/>
                          <a:latin typeface="Calibri" panose="020F0502020204030204" pitchFamily="34" charset="0"/>
                          <a:cs typeface="Calibri" panose="020F0502020204030204" pitchFamily="34" charset="0"/>
                        </a:rPr>
                        <a:t>Student Achievement and Progression Manager</a:t>
                      </a:r>
                      <a:endParaRPr lang="en-GB" sz="2400">
                        <a:effectLst/>
                        <a:latin typeface="Calibri" panose="020F0502020204030204" pitchFamily="34" charset="0"/>
                        <a:ea typeface="Calibri"/>
                        <a:cs typeface="Calibri" panose="020F0502020204030204" pitchFamily="34" charset="0"/>
                      </a:endParaRPr>
                    </a:p>
                  </a:txBody>
                  <a:tcPr marL="64971" marR="64971" marT="9024" marB="0">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1"/>
                  </a:ext>
                </a:extLst>
              </a:tr>
              <a:tr h="461796">
                <a:tc>
                  <a:txBody>
                    <a:bodyPr/>
                    <a:lstStyle/>
                    <a:p>
                      <a:pPr>
                        <a:lnSpc>
                          <a:spcPct val="115000"/>
                        </a:lnSpc>
                        <a:spcAft>
                          <a:spcPts val="0"/>
                        </a:spcAft>
                      </a:pPr>
                      <a:r>
                        <a:rPr lang="en-GB" sz="2400" kern="1200">
                          <a:effectLst/>
                          <a:latin typeface="Calibri" panose="020F0502020204030204" pitchFamily="34" charset="0"/>
                          <a:cs typeface="Calibri" panose="020F0502020204030204" pitchFamily="34" charset="0"/>
                        </a:rPr>
                        <a:t>Mrs Demes</a:t>
                      </a:r>
                      <a:endParaRPr lang="en-GB" sz="2400">
                        <a:effectLst/>
                        <a:latin typeface="Calibri" panose="020F0502020204030204" pitchFamily="34" charset="0"/>
                        <a:ea typeface="Calibri"/>
                        <a:cs typeface="Calibri" panose="020F0502020204030204" pitchFamily="34" charset="0"/>
                      </a:endParaRPr>
                    </a:p>
                  </a:txBody>
                  <a:tcPr marL="64971" marR="64971" marT="9024" marB="0">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2400" kern="1200">
                          <a:effectLst/>
                          <a:latin typeface="Calibri" panose="020F0502020204030204" pitchFamily="34" charset="0"/>
                          <a:cs typeface="Calibri" panose="020F0502020204030204" pitchFamily="34" charset="0"/>
                        </a:rPr>
                        <a:t>Plume College Manager</a:t>
                      </a:r>
                    </a:p>
                  </a:txBody>
                  <a:tcPr marL="64971" marR="64971" marT="9024" marB="0">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2"/>
                  </a:ext>
                </a:extLst>
              </a:tr>
              <a:tr h="493756">
                <a:tc>
                  <a:txBody>
                    <a:bodyPr/>
                    <a:lstStyle/>
                    <a:p>
                      <a:pPr>
                        <a:lnSpc>
                          <a:spcPct val="115000"/>
                        </a:lnSpc>
                        <a:spcAft>
                          <a:spcPts val="0"/>
                        </a:spcAft>
                      </a:pPr>
                      <a:r>
                        <a:rPr lang="en-GB" sz="2400" kern="1200">
                          <a:effectLst/>
                          <a:latin typeface="Calibri" panose="020F0502020204030204" pitchFamily="34" charset="0"/>
                          <a:cs typeface="Calibri" panose="020F0502020204030204" pitchFamily="34" charset="0"/>
                        </a:rPr>
                        <a:t>Mrs Barbrook</a:t>
                      </a:r>
                      <a:endParaRPr lang="en-GB" sz="2400">
                        <a:effectLst/>
                        <a:latin typeface="Calibri" panose="020F0502020204030204" pitchFamily="34" charset="0"/>
                        <a:ea typeface="Calibri"/>
                        <a:cs typeface="Calibri" panose="020F0502020204030204" pitchFamily="34" charset="0"/>
                      </a:endParaRPr>
                    </a:p>
                  </a:txBody>
                  <a:tcPr marL="64971" marR="64971" marT="9024" marB="0">
                    <a:lnL w="12700">
                      <a:solidFill>
                        <a:schemeClr val="tx1"/>
                      </a:solidFill>
                    </a:lnL>
                    <a:lnR w="12700">
                      <a:solidFill>
                        <a:schemeClr val="tx1"/>
                      </a:solidFill>
                    </a:lnR>
                    <a:lnT w="12700">
                      <a:solidFill>
                        <a:schemeClr val="tx1"/>
                      </a:solidFill>
                    </a:lnT>
                    <a:lnB w="12700">
                      <a:solidFill>
                        <a:schemeClr val="tx1"/>
                      </a:solidFill>
                    </a:lnB>
                  </a:tcPr>
                </a:tc>
                <a:tc>
                  <a:txBody>
                    <a:bodyPr/>
                    <a:lstStyle/>
                    <a:p>
                      <a:pPr>
                        <a:lnSpc>
                          <a:spcPct val="115000"/>
                        </a:lnSpc>
                        <a:spcAft>
                          <a:spcPts val="0"/>
                        </a:spcAft>
                      </a:pPr>
                      <a:r>
                        <a:rPr lang="en-GB" sz="2400" kern="1200">
                          <a:effectLst/>
                          <a:latin typeface="Calibri" panose="020F0502020204030204" pitchFamily="34" charset="0"/>
                          <a:cs typeface="Calibri" panose="020F0502020204030204" pitchFamily="34" charset="0"/>
                        </a:rPr>
                        <a:t>College</a:t>
                      </a:r>
                      <a:r>
                        <a:rPr lang="en-GB" sz="2400" kern="1200" baseline="0">
                          <a:effectLst/>
                          <a:latin typeface="Calibri" panose="020F0502020204030204" pitchFamily="34" charset="0"/>
                          <a:cs typeface="Calibri" panose="020F0502020204030204" pitchFamily="34" charset="0"/>
                        </a:rPr>
                        <a:t> Administrator</a:t>
                      </a:r>
                      <a:endParaRPr lang="en-GB" sz="2400">
                        <a:effectLst/>
                        <a:latin typeface="Calibri" panose="020F0502020204030204" pitchFamily="34" charset="0"/>
                        <a:ea typeface="Calibri"/>
                        <a:cs typeface="Calibri" panose="020F0502020204030204" pitchFamily="34" charset="0"/>
                      </a:endParaRPr>
                    </a:p>
                  </a:txBody>
                  <a:tcPr marL="64971" marR="64971" marT="9024" marB="0">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3"/>
                  </a:ext>
                </a:extLst>
              </a:tr>
            </a:tbl>
          </a:graphicData>
        </a:graphic>
      </p:graphicFrame>
      <p:pic>
        <p:nvPicPr>
          <p:cNvPr id="10" name="Picture 9" descr="logo character education.png">
            <a:extLst>
              <a:ext uri="{FF2B5EF4-FFF2-40B4-BE49-F238E27FC236}">
                <a16:creationId xmlns:a16="http://schemas.microsoft.com/office/drawing/2014/main" id="{DE795378-1FF4-37D1-042F-7DE15FCB5E08}"/>
              </a:ext>
            </a:extLst>
          </p:cNvPr>
          <p:cNvPicPr>
            <a:picLocks noChangeAspect="1"/>
          </p:cNvPicPr>
          <p:nvPr/>
        </p:nvPicPr>
        <p:blipFill>
          <a:blip r:embed="rId2"/>
          <a:stretch>
            <a:fillRect/>
          </a:stretch>
        </p:blipFill>
        <p:spPr>
          <a:xfrm>
            <a:off x="3733286" y="4450878"/>
            <a:ext cx="1986348" cy="2085460"/>
          </a:xfrm>
          <a:prstGeom prst="rect">
            <a:avLst/>
          </a:prstGeom>
        </p:spPr>
      </p:pic>
    </p:spTree>
    <p:extLst>
      <p:ext uri="{BB962C8B-B14F-4D97-AF65-F5344CB8AC3E}">
        <p14:creationId xmlns:p14="http://schemas.microsoft.com/office/powerpoint/2010/main" val="14181683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518C6-9606-CE21-3690-8F39E2719ADC}"/>
              </a:ext>
            </a:extLst>
          </p:cNvPr>
          <p:cNvSpPr>
            <a:spLocks noGrp="1"/>
          </p:cNvSpPr>
          <p:nvPr>
            <p:ph type="title"/>
          </p:nvPr>
        </p:nvSpPr>
        <p:spPr/>
        <p:txBody>
          <a:bodyPr/>
          <a:lstStyle/>
          <a:p>
            <a:r>
              <a:rPr lang="en-US" dirty="0"/>
              <a:t>Taster Day Guidance</a:t>
            </a:r>
          </a:p>
        </p:txBody>
      </p:sp>
      <p:sp>
        <p:nvSpPr>
          <p:cNvPr id="3" name="Content Placeholder 2">
            <a:extLst>
              <a:ext uri="{FF2B5EF4-FFF2-40B4-BE49-F238E27FC236}">
                <a16:creationId xmlns:a16="http://schemas.microsoft.com/office/drawing/2014/main" id="{1B449008-E671-B086-618C-5D30331C226B}"/>
              </a:ext>
            </a:extLst>
          </p:cNvPr>
          <p:cNvSpPr>
            <a:spLocks noGrp="1"/>
          </p:cNvSpPr>
          <p:nvPr>
            <p:ph idx="1"/>
          </p:nvPr>
        </p:nvSpPr>
        <p:spPr>
          <a:xfrm>
            <a:off x="685799" y="2157578"/>
            <a:ext cx="7710617" cy="3784251"/>
          </a:xfrm>
        </p:spPr>
        <p:txBody>
          <a:bodyPr vert="horz" lIns="91440" tIns="45720" rIns="91440" bIns="45720" rtlCol="0" anchor="t">
            <a:normAutofit fontScale="92500"/>
          </a:bodyPr>
          <a:lstStyle/>
          <a:p>
            <a:pPr marL="0" indent="0">
              <a:buNone/>
            </a:pPr>
            <a:r>
              <a:rPr lang="en-GB" sz="2400" dirty="0">
                <a:latin typeface="Grandview Display"/>
                <a:ea typeface="Calibri"/>
                <a:cs typeface="Calibri"/>
              </a:rPr>
              <a:t>Attend as many sessions as possible – you should fill your day</a:t>
            </a:r>
            <a:endParaRPr lang="en-US" sz="2400" dirty="0">
              <a:latin typeface="Grandview Display"/>
              <a:ea typeface="Calibri"/>
              <a:cs typeface="Calibri"/>
            </a:endParaRPr>
          </a:p>
          <a:p>
            <a:pPr marL="493395" lvl="1"/>
            <a:r>
              <a:rPr lang="en-GB" sz="2400" dirty="0">
                <a:latin typeface="Grandview Display"/>
                <a:ea typeface="Calibri"/>
                <a:cs typeface="Calibri"/>
              </a:rPr>
              <a:t>You could visit as many as 9 different subjects!</a:t>
            </a:r>
            <a:endParaRPr lang="en-US" sz="2400" dirty="0">
              <a:latin typeface="Grandview Display"/>
              <a:ea typeface="Calibri"/>
              <a:cs typeface="Calibri"/>
            </a:endParaRPr>
          </a:p>
          <a:p>
            <a:pPr marL="493395" lvl="1"/>
            <a:r>
              <a:rPr lang="en-GB" sz="2400" dirty="0">
                <a:latin typeface="Grandview Display"/>
                <a:ea typeface="Calibri"/>
                <a:cs typeface="Calibri"/>
              </a:rPr>
              <a:t>If a lesson is busy (some rooms will fill up), there will be another chance to see attend later that day or the next</a:t>
            </a:r>
          </a:p>
          <a:p>
            <a:pPr marL="493395" lvl="1"/>
            <a:r>
              <a:rPr lang="en-US" sz="2400" dirty="0">
                <a:latin typeface="Grandview Display"/>
                <a:ea typeface="Calibri"/>
                <a:cs typeface="Calibri"/>
              </a:rPr>
              <a:t>Try different versions of each subject e.g. A Level vs CTECH Business</a:t>
            </a:r>
          </a:p>
          <a:p>
            <a:pPr marL="493395" lvl="1"/>
            <a:r>
              <a:rPr lang="en-US" sz="2400" dirty="0">
                <a:latin typeface="Grandview Display"/>
                <a:ea typeface="Calibri"/>
                <a:cs typeface="Calibri"/>
              </a:rPr>
              <a:t>Consider options you may not know about e.g. ….</a:t>
            </a:r>
          </a:p>
        </p:txBody>
      </p:sp>
      <p:sp>
        <p:nvSpPr>
          <p:cNvPr id="4" name="Date Placeholder 3">
            <a:extLst>
              <a:ext uri="{FF2B5EF4-FFF2-40B4-BE49-F238E27FC236}">
                <a16:creationId xmlns:a16="http://schemas.microsoft.com/office/drawing/2014/main" id="{6AD94303-7FCF-6B9E-F3E3-21F5C59D8F3D}"/>
              </a:ext>
            </a:extLst>
          </p:cNvPr>
          <p:cNvSpPr>
            <a:spLocks noGrp="1"/>
          </p:cNvSpPr>
          <p:nvPr>
            <p:ph type="dt" sz="half" idx="10"/>
          </p:nvPr>
        </p:nvSpPr>
        <p:spPr/>
        <p:txBody>
          <a:bodyPr/>
          <a:lstStyle/>
          <a:p>
            <a:fld id="{A0D20176-F383-4108-A434-8B48954A256C}" type="datetime1">
              <a:rPr lang="en-US"/>
              <a:t>7/13/2026</a:t>
            </a:fld>
            <a:endParaRPr lang="en-US"/>
          </a:p>
        </p:txBody>
      </p:sp>
      <p:sp>
        <p:nvSpPr>
          <p:cNvPr id="5" name="Footer Placeholder 4">
            <a:extLst>
              <a:ext uri="{FF2B5EF4-FFF2-40B4-BE49-F238E27FC236}">
                <a16:creationId xmlns:a16="http://schemas.microsoft.com/office/drawing/2014/main" id="{9E78BF93-22ED-FE68-2E70-1FF33B7CC028}"/>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735A3D21-4EF8-D56B-404B-F1EF28EA3736}"/>
              </a:ext>
            </a:extLst>
          </p:cNvPr>
          <p:cNvSpPr>
            <a:spLocks noGrp="1"/>
          </p:cNvSpPr>
          <p:nvPr>
            <p:ph type="sldNum" sz="quarter" idx="12"/>
          </p:nvPr>
        </p:nvSpPr>
        <p:spPr/>
        <p:txBody>
          <a:bodyPr/>
          <a:lstStyle/>
          <a:p>
            <a:fld id="{70C12960-6E85-460F-B6E3-5B82CB31AF3D}" type="slidenum">
              <a:rPr lang="en-US" dirty="0"/>
              <a:t>30</a:t>
            </a:fld>
            <a:endParaRPr lang="en-US"/>
          </a:p>
        </p:txBody>
      </p:sp>
      <p:pic>
        <p:nvPicPr>
          <p:cNvPr id="8" name="Picture 7" descr="logo character education.png">
            <a:extLst>
              <a:ext uri="{FF2B5EF4-FFF2-40B4-BE49-F238E27FC236}">
                <a16:creationId xmlns:a16="http://schemas.microsoft.com/office/drawing/2014/main" id="{B95CE18E-6D80-2D8B-51F2-28CFFBE5CDB0}"/>
              </a:ext>
            </a:extLst>
          </p:cNvPr>
          <p:cNvPicPr>
            <a:picLocks noChangeAspect="1"/>
          </p:cNvPicPr>
          <p:nvPr/>
        </p:nvPicPr>
        <p:blipFill>
          <a:blip r:embed="rId2"/>
          <a:stretch>
            <a:fillRect/>
          </a:stretch>
        </p:blipFill>
        <p:spPr>
          <a:xfrm>
            <a:off x="7502096" y="198094"/>
            <a:ext cx="1481781" cy="1508812"/>
          </a:xfrm>
          <a:prstGeom prst="rect">
            <a:avLst/>
          </a:prstGeom>
        </p:spPr>
      </p:pic>
    </p:spTree>
    <p:extLst>
      <p:ext uri="{BB962C8B-B14F-4D97-AF65-F5344CB8AC3E}">
        <p14:creationId xmlns:p14="http://schemas.microsoft.com/office/powerpoint/2010/main" val="25417204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86DC9-F29C-D1DB-71A9-976E0C65693C}"/>
              </a:ext>
            </a:extLst>
          </p:cNvPr>
          <p:cNvSpPr>
            <a:spLocks noGrp="1"/>
          </p:cNvSpPr>
          <p:nvPr>
            <p:ph type="title"/>
          </p:nvPr>
        </p:nvSpPr>
        <p:spPr>
          <a:xfrm>
            <a:off x="684471" y="1463038"/>
            <a:ext cx="2894548" cy="1471548"/>
          </a:xfrm>
        </p:spPr>
        <p:txBody>
          <a:bodyPr anchor="t">
            <a:normAutofit/>
          </a:bodyPr>
          <a:lstStyle/>
          <a:p>
            <a:r>
              <a:rPr lang="en-US"/>
              <a:t>EPQ</a:t>
            </a:r>
            <a:endParaRPr lang="en-US" dirty="0"/>
          </a:p>
        </p:txBody>
      </p:sp>
      <p:sp>
        <p:nvSpPr>
          <p:cNvPr id="4" name="Text Placeholder 3">
            <a:extLst>
              <a:ext uri="{FF2B5EF4-FFF2-40B4-BE49-F238E27FC236}">
                <a16:creationId xmlns:a16="http://schemas.microsoft.com/office/drawing/2014/main" id="{219A1609-ADDA-EBF7-D39D-25D3A0B484EF}"/>
              </a:ext>
            </a:extLst>
          </p:cNvPr>
          <p:cNvSpPr>
            <a:spLocks noGrp="1"/>
          </p:cNvSpPr>
          <p:nvPr>
            <p:ph type="body" sz="half" idx="2"/>
          </p:nvPr>
        </p:nvSpPr>
        <p:spPr>
          <a:xfrm>
            <a:off x="684471" y="2934587"/>
            <a:ext cx="2894548" cy="2934401"/>
          </a:xfrm>
        </p:spPr>
        <p:txBody>
          <a:bodyPr vert="horz" lIns="91440" tIns="45720" rIns="91440" bIns="45720" rtlCol="0">
            <a:normAutofit/>
          </a:bodyPr>
          <a:lstStyle/>
          <a:p>
            <a:r>
              <a:rPr lang="en-GB"/>
              <a:t>Students must have a grade 4 in GCSE English Language, a high level of motivation, enjoy independent study and coursework</a:t>
            </a:r>
            <a:endParaRPr lang="en-US"/>
          </a:p>
        </p:txBody>
      </p:sp>
      <p:sp>
        <p:nvSpPr>
          <p:cNvPr id="5" name="Date Placeholder 4">
            <a:extLst>
              <a:ext uri="{FF2B5EF4-FFF2-40B4-BE49-F238E27FC236}">
                <a16:creationId xmlns:a16="http://schemas.microsoft.com/office/drawing/2014/main" id="{D8122942-C6F6-8E88-B691-B4449DBC07EF}"/>
              </a:ext>
            </a:extLst>
          </p:cNvPr>
          <p:cNvSpPr>
            <a:spLocks noGrp="1"/>
          </p:cNvSpPr>
          <p:nvPr>
            <p:ph type="dt" sz="half" idx="10"/>
          </p:nvPr>
        </p:nvSpPr>
        <p:spPr>
          <a:xfrm>
            <a:off x="684471" y="6356351"/>
            <a:ext cx="2057400" cy="365125"/>
          </a:xfrm>
        </p:spPr>
        <p:txBody>
          <a:bodyPr anchor="ctr">
            <a:normAutofit/>
          </a:bodyPr>
          <a:lstStyle/>
          <a:p>
            <a:pPr>
              <a:spcAft>
                <a:spcPts val="600"/>
              </a:spcAft>
            </a:pPr>
            <a:fld id="{B779E599-17A8-4D8B-BE2F-21A9554B0E96}" type="datetime1">
              <a:rPr lang="en-US"/>
              <a:pPr>
                <a:spcAft>
                  <a:spcPts val="600"/>
                </a:spcAft>
              </a:pPr>
              <a:t>7/13/2026</a:t>
            </a:fld>
            <a:endParaRPr lang="en-US"/>
          </a:p>
        </p:txBody>
      </p:sp>
      <p:sp>
        <p:nvSpPr>
          <p:cNvPr id="6" name="Footer Placeholder 5">
            <a:extLst>
              <a:ext uri="{FF2B5EF4-FFF2-40B4-BE49-F238E27FC236}">
                <a16:creationId xmlns:a16="http://schemas.microsoft.com/office/drawing/2014/main" id="{F7CBEBBF-11D2-C9B9-942B-80986801CB82}"/>
              </a:ext>
            </a:extLst>
          </p:cNvPr>
          <p:cNvSpPr>
            <a:spLocks noGrp="1"/>
          </p:cNvSpPr>
          <p:nvPr>
            <p:ph type="ftr" sz="quarter" idx="11"/>
          </p:nvPr>
        </p:nvSpPr>
        <p:spPr>
          <a:xfrm>
            <a:off x="5075717" y="6356351"/>
            <a:ext cx="3030280" cy="365125"/>
          </a:xfrm>
        </p:spPr>
        <p:txBody>
          <a:bodyPr anchor="ctr">
            <a:normAutofit/>
          </a:bodyPr>
          <a:lstStyle/>
          <a:p>
            <a:pPr>
              <a:lnSpc>
                <a:spcPct val="90000"/>
              </a:lnSpc>
              <a:spcAft>
                <a:spcPts val="600"/>
              </a:spcAft>
            </a:pPr>
            <a:r>
              <a:rPr lang="en-US" sz="700"/>
              <a:t>
              </a:t>
            </a:r>
          </a:p>
        </p:txBody>
      </p:sp>
      <p:sp>
        <p:nvSpPr>
          <p:cNvPr id="7" name="Slide Number Placeholder 6">
            <a:extLst>
              <a:ext uri="{FF2B5EF4-FFF2-40B4-BE49-F238E27FC236}">
                <a16:creationId xmlns:a16="http://schemas.microsoft.com/office/drawing/2014/main" id="{E2680796-8DE5-29EF-9A49-481E241AE36E}"/>
              </a:ext>
            </a:extLst>
          </p:cNvPr>
          <p:cNvSpPr>
            <a:spLocks noGrp="1"/>
          </p:cNvSpPr>
          <p:nvPr>
            <p:ph type="sldNum" sz="quarter" idx="12"/>
          </p:nvPr>
        </p:nvSpPr>
        <p:spPr>
          <a:xfrm>
            <a:off x="8105996" y="6356351"/>
            <a:ext cx="542261" cy="365125"/>
          </a:xfrm>
        </p:spPr>
        <p:txBody>
          <a:bodyPr anchor="ctr">
            <a:normAutofit/>
          </a:bodyPr>
          <a:lstStyle/>
          <a:p>
            <a:pPr>
              <a:spcAft>
                <a:spcPts val="600"/>
              </a:spcAft>
            </a:pPr>
            <a:fld id="{70C12960-6E85-460F-B6E3-5B82CB31AF3D}" type="slidenum">
              <a:rPr lang="en-US" dirty="0"/>
              <a:pPr>
                <a:spcAft>
                  <a:spcPts val="600"/>
                </a:spcAft>
              </a:pPr>
              <a:t>31</a:t>
            </a:fld>
            <a:endParaRPr lang="en-US"/>
          </a:p>
        </p:txBody>
      </p:sp>
      <p:graphicFrame>
        <p:nvGraphicFramePr>
          <p:cNvPr id="11" name="Content Placeholder 2">
            <a:extLst>
              <a:ext uri="{FF2B5EF4-FFF2-40B4-BE49-F238E27FC236}">
                <a16:creationId xmlns:a16="http://schemas.microsoft.com/office/drawing/2014/main" id="{81D490DA-827E-3334-0C13-4859EEB3148D}"/>
              </a:ext>
            </a:extLst>
          </p:cNvPr>
          <p:cNvGraphicFramePr>
            <a:graphicFrameLocks noGrp="1"/>
          </p:cNvGraphicFramePr>
          <p:nvPr>
            <p:ph idx="1"/>
            <p:extLst>
              <p:ext uri="{D42A27DB-BD31-4B8C-83A1-F6EECF244321}">
                <p14:modId xmlns:p14="http://schemas.microsoft.com/office/powerpoint/2010/main" val="4229498783"/>
              </p:ext>
            </p:extLst>
          </p:nvPr>
        </p:nvGraphicFramePr>
        <p:xfrm>
          <a:off x="4031553" y="-310033"/>
          <a:ext cx="4629150" cy="7478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37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69D5B-03B3-E52F-22E0-0A8688805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A60478-05F6-B520-92F3-B26FA428EC25}"/>
              </a:ext>
            </a:extLst>
          </p:cNvPr>
          <p:cNvSpPr>
            <a:spLocks noGrp="1"/>
          </p:cNvSpPr>
          <p:nvPr>
            <p:ph type="title"/>
          </p:nvPr>
        </p:nvSpPr>
        <p:spPr>
          <a:xfrm>
            <a:off x="488822" y="258255"/>
            <a:ext cx="3532980" cy="1471548"/>
          </a:xfrm>
        </p:spPr>
        <p:txBody>
          <a:bodyPr anchor="t">
            <a:normAutofit/>
          </a:bodyPr>
          <a:lstStyle/>
          <a:p>
            <a:r>
              <a:rPr lang="en-US" sz="4250" dirty="0"/>
              <a:t>CORE MATHS</a:t>
            </a:r>
            <a:endParaRPr lang="en-US" dirty="0"/>
          </a:p>
        </p:txBody>
      </p:sp>
      <p:sp>
        <p:nvSpPr>
          <p:cNvPr id="5" name="Date Placeholder 4">
            <a:extLst>
              <a:ext uri="{FF2B5EF4-FFF2-40B4-BE49-F238E27FC236}">
                <a16:creationId xmlns:a16="http://schemas.microsoft.com/office/drawing/2014/main" id="{BE569BEA-544F-785B-8387-22FD68F03575}"/>
              </a:ext>
            </a:extLst>
          </p:cNvPr>
          <p:cNvSpPr>
            <a:spLocks noGrp="1"/>
          </p:cNvSpPr>
          <p:nvPr>
            <p:ph type="dt" sz="half" idx="10"/>
          </p:nvPr>
        </p:nvSpPr>
        <p:spPr>
          <a:xfrm>
            <a:off x="684471" y="6356351"/>
            <a:ext cx="2057400" cy="365125"/>
          </a:xfrm>
        </p:spPr>
        <p:txBody>
          <a:bodyPr anchor="ctr">
            <a:normAutofit/>
          </a:bodyPr>
          <a:lstStyle/>
          <a:p>
            <a:pPr>
              <a:spcAft>
                <a:spcPts val="600"/>
              </a:spcAft>
            </a:pPr>
            <a:fld id="{B779E599-17A8-4D8B-BE2F-21A9554B0E96}" type="datetime1">
              <a:rPr lang="en-US"/>
              <a:pPr>
                <a:spcAft>
                  <a:spcPts val="600"/>
                </a:spcAft>
              </a:pPr>
              <a:t>7/13/2026</a:t>
            </a:fld>
            <a:endParaRPr lang="en-US"/>
          </a:p>
        </p:txBody>
      </p:sp>
      <p:sp>
        <p:nvSpPr>
          <p:cNvPr id="6" name="Footer Placeholder 5">
            <a:extLst>
              <a:ext uri="{FF2B5EF4-FFF2-40B4-BE49-F238E27FC236}">
                <a16:creationId xmlns:a16="http://schemas.microsoft.com/office/drawing/2014/main" id="{ABBB7F93-208F-01BA-D6D3-6C3526E35ACD}"/>
              </a:ext>
            </a:extLst>
          </p:cNvPr>
          <p:cNvSpPr>
            <a:spLocks noGrp="1"/>
          </p:cNvSpPr>
          <p:nvPr>
            <p:ph type="ftr" sz="quarter" idx="11"/>
          </p:nvPr>
        </p:nvSpPr>
        <p:spPr>
          <a:xfrm>
            <a:off x="5075717" y="6356351"/>
            <a:ext cx="3030280" cy="365125"/>
          </a:xfrm>
        </p:spPr>
        <p:txBody>
          <a:bodyPr anchor="ctr">
            <a:normAutofit/>
          </a:bodyPr>
          <a:lstStyle/>
          <a:p>
            <a:pPr>
              <a:lnSpc>
                <a:spcPct val="90000"/>
              </a:lnSpc>
              <a:spcAft>
                <a:spcPts val="600"/>
              </a:spcAft>
            </a:pPr>
            <a:r>
              <a:rPr lang="en-US" sz="700"/>
              <a:t>
              </a:t>
            </a:r>
          </a:p>
        </p:txBody>
      </p:sp>
      <p:sp>
        <p:nvSpPr>
          <p:cNvPr id="7" name="Slide Number Placeholder 6">
            <a:extLst>
              <a:ext uri="{FF2B5EF4-FFF2-40B4-BE49-F238E27FC236}">
                <a16:creationId xmlns:a16="http://schemas.microsoft.com/office/drawing/2014/main" id="{365EDF77-DB54-852F-AC57-AC4A373C6A37}"/>
              </a:ext>
            </a:extLst>
          </p:cNvPr>
          <p:cNvSpPr>
            <a:spLocks noGrp="1"/>
          </p:cNvSpPr>
          <p:nvPr>
            <p:ph type="sldNum" sz="quarter" idx="12"/>
          </p:nvPr>
        </p:nvSpPr>
        <p:spPr>
          <a:xfrm>
            <a:off x="8105996" y="6356351"/>
            <a:ext cx="542261" cy="365125"/>
          </a:xfrm>
        </p:spPr>
        <p:txBody>
          <a:bodyPr anchor="ctr">
            <a:normAutofit/>
          </a:bodyPr>
          <a:lstStyle/>
          <a:p>
            <a:pPr>
              <a:spcAft>
                <a:spcPts val="600"/>
              </a:spcAft>
            </a:pPr>
            <a:fld id="{70C12960-6E85-460F-B6E3-5B82CB31AF3D}" type="slidenum">
              <a:rPr lang="en-US" dirty="0"/>
              <a:pPr>
                <a:spcAft>
                  <a:spcPts val="600"/>
                </a:spcAft>
              </a:pPr>
              <a:t>32</a:t>
            </a:fld>
            <a:endParaRPr lang="en-US"/>
          </a:p>
        </p:txBody>
      </p:sp>
      <p:sp>
        <p:nvSpPr>
          <p:cNvPr id="15" name="Text Placeholder 14">
            <a:extLst>
              <a:ext uri="{FF2B5EF4-FFF2-40B4-BE49-F238E27FC236}">
                <a16:creationId xmlns:a16="http://schemas.microsoft.com/office/drawing/2014/main" id="{A23DA19E-6A53-4C7C-9BA1-38487CABC461}"/>
              </a:ext>
            </a:extLst>
          </p:cNvPr>
          <p:cNvSpPr>
            <a:spLocks noGrp="1"/>
          </p:cNvSpPr>
          <p:nvPr>
            <p:ph type="body" sz="half" idx="2"/>
          </p:nvPr>
        </p:nvSpPr>
        <p:spPr/>
        <p:txBody>
          <a:bodyPr/>
          <a:lstStyle/>
          <a:p>
            <a:endParaRPr lang="en-US"/>
          </a:p>
        </p:txBody>
      </p:sp>
      <p:pic>
        <p:nvPicPr>
          <p:cNvPr id="22" name="Picture 21" descr="A blue and white text on a white background&#10;&#10;AI-generated content may be incorrect.">
            <a:extLst>
              <a:ext uri="{FF2B5EF4-FFF2-40B4-BE49-F238E27FC236}">
                <a16:creationId xmlns:a16="http://schemas.microsoft.com/office/drawing/2014/main" id="{AA27A8E7-E959-FF2E-A5AD-2EBF24F09E4A}"/>
              </a:ext>
            </a:extLst>
          </p:cNvPr>
          <p:cNvPicPr>
            <a:picLocks noChangeAspect="1"/>
          </p:cNvPicPr>
          <p:nvPr/>
        </p:nvPicPr>
        <p:blipFill>
          <a:blip r:embed="rId2"/>
          <a:stretch>
            <a:fillRect/>
          </a:stretch>
        </p:blipFill>
        <p:spPr>
          <a:xfrm>
            <a:off x="331187" y="1209160"/>
            <a:ext cx="3683085" cy="5139895"/>
          </a:xfrm>
          <a:prstGeom prst="rect">
            <a:avLst/>
          </a:prstGeom>
        </p:spPr>
      </p:pic>
      <p:sp>
        <p:nvSpPr>
          <p:cNvPr id="31" name="TextBox 3">
            <a:extLst>
              <a:ext uri="{FF2B5EF4-FFF2-40B4-BE49-F238E27FC236}">
                <a16:creationId xmlns:a16="http://schemas.microsoft.com/office/drawing/2014/main" id="{F575C2FF-8B60-C7E7-7164-6952B1A161EB}"/>
              </a:ext>
            </a:extLst>
          </p:cNvPr>
          <p:cNvSpPr txBox="1"/>
          <p:nvPr/>
        </p:nvSpPr>
        <p:spPr>
          <a:xfrm>
            <a:off x="4191172" y="259844"/>
            <a:ext cx="4649044" cy="652486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fontAlgn="base">
              <a:buFont typeface="Arial" panose="020B0604020202020204" pitchFamily="34" charset="0"/>
              <a:buChar char="•"/>
            </a:pPr>
            <a:r>
              <a:rPr lang="en-GB" dirty="0">
                <a:latin typeface="Calibri"/>
                <a:ea typeface="Calibri"/>
                <a:cs typeface="Calibri"/>
              </a:rPr>
              <a:t>Take it </a:t>
            </a:r>
            <a:r>
              <a:rPr lang="en-GB" b="1" dirty="0">
                <a:latin typeface="Calibri"/>
                <a:ea typeface="Calibri"/>
                <a:cs typeface="Calibri"/>
              </a:rPr>
              <a:t>in addition to your 3 main choices</a:t>
            </a:r>
          </a:p>
          <a:p>
            <a:pPr marL="285750" indent="-285750" fontAlgn="base">
              <a:buFont typeface="Arial" panose="020B0604020202020204" pitchFamily="34" charset="0"/>
              <a:buChar char="•"/>
            </a:pPr>
            <a:r>
              <a:rPr lang="en-GB" dirty="0">
                <a:latin typeface="Calibri"/>
                <a:ea typeface="Calibri"/>
                <a:cs typeface="Calibri"/>
              </a:rPr>
              <a:t>One-year course</a:t>
            </a:r>
          </a:p>
          <a:p>
            <a:pPr marL="285750" indent="-285750" fontAlgn="base">
              <a:buFont typeface="Arial" panose="020B0604020202020204" pitchFamily="34" charset="0"/>
              <a:buChar char="•"/>
            </a:pPr>
            <a:r>
              <a:rPr lang="en-GB" dirty="0">
                <a:latin typeface="Calibri"/>
                <a:ea typeface="Calibri"/>
                <a:cs typeface="Calibri"/>
              </a:rPr>
              <a:t>Practical applications of Mathematics. Topics such as percentages, personal finance, taxation, graphical techniques, data analysis, estimation techniques, and use of spreadsheets as well as critical path and risk analysis. </a:t>
            </a:r>
          </a:p>
          <a:p>
            <a:pPr marL="285750" indent="-285750" fontAlgn="base">
              <a:buFont typeface="Arial" panose="020B0604020202020204" pitchFamily="34" charset="0"/>
              <a:buChar char="•"/>
            </a:pPr>
            <a:r>
              <a:rPr lang="en-GB" dirty="0">
                <a:latin typeface="Calibri"/>
                <a:ea typeface="Calibri"/>
                <a:cs typeface="Calibri"/>
              </a:rPr>
              <a:t>Recommended anyone studying one or more of the complementary subjects</a:t>
            </a:r>
          </a:p>
          <a:p>
            <a:pPr marL="742950" lvl="1" indent="-285750" fontAlgn="base">
              <a:buFont typeface="Arial" panose="020B0604020202020204" pitchFamily="34" charset="0"/>
              <a:buChar char="•"/>
            </a:pPr>
            <a:r>
              <a:rPr lang="en-GB" sz="1600" dirty="0">
                <a:latin typeface="Calibri"/>
                <a:ea typeface="Calibri"/>
                <a:cs typeface="Calibri"/>
              </a:rPr>
              <a:t>Biology</a:t>
            </a:r>
          </a:p>
          <a:p>
            <a:pPr marL="742950" lvl="1" indent="-285750" fontAlgn="base">
              <a:buFont typeface="Arial" panose="020B0604020202020204" pitchFamily="34" charset="0"/>
              <a:buChar char="•"/>
            </a:pPr>
            <a:r>
              <a:rPr lang="en-GB" sz="1600" dirty="0">
                <a:latin typeface="Calibri"/>
                <a:ea typeface="Calibri"/>
                <a:cs typeface="Calibri"/>
              </a:rPr>
              <a:t>Business</a:t>
            </a:r>
          </a:p>
          <a:p>
            <a:pPr marL="742950" lvl="1" indent="-285750" fontAlgn="base">
              <a:buFont typeface="Arial" panose="020B0604020202020204" pitchFamily="34" charset="0"/>
              <a:buChar char="•"/>
            </a:pPr>
            <a:r>
              <a:rPr lang="en-GB" sz="1600" dirty="0">
                <a:latin typeface="Calibri"/>
                <a:ea typeface="Calibri"/>
                <a:cs typeface="Calibri"/>
              </a:rPr>
              <a:t>Chemistry</a:t>
            </a:r>
          </a:p>
          <a:p>
            <a:pPr marL="742950" lvl="1" indent="-285750" fontAlgn="base">
              <a:buFont typeface="Arial" panose="020B0604020202020204" pitchFamily="34" charset="0"/>
              <a:buChar char="•"/>
            </a:pPr>
            <a:r>
              <a:rPr lang="en-GB" sz="1600" dirty="0">
                <a:latin typeface="Calibri"/>
                <a:ea typeface="Calibri"/>
                <a:cs typeface="Calibri"/>
              </a:rPr>
              <a:t>Geography</a:t>
            </a:r>
          </a:p>
          <a:p>
            <a:pPr marL="742950" lvl="1" indent="-285750" fontAlgn="base">
              <a:buFont typeface="Arial" panose="020B0604020202020204" pitchFamily="34" charset="0"/>
              <a:buChar char="•"/>
            </a:pPr>
            <a:r>
              <a:rPr lang="en-GB" sz="1600" dirty="0">
                <a:latin typeface="Calibri"/>
                <a:ea typeface="Calibri"/>
                <a:cs typeface="Calibri"/>
              </a:rPr>
              <a:t>Product Design </a:t>
            </a:r>
          </a:p>
          <a:p>
            <a:pPr marL="742950" lvl="1" indent="-285750" fontAlgn="base">
              <a:buFont typeface="Arial" panose="020B0604020202020204" pitchFamily="34" charset="0"/>
              <a:buChar char="•"/>
            </a:pPr>
            <a:r>
              <a:rPr lang="en-GB" sz="1600" dirty="0">
                <a:latin typeface="Calibri"/>
                <a:ea typeface="Calibri"/>
                <a:cs typeface="Calibri"/>
              </a:rPr>
              <a:t>Psychology</a:t>
            </a:r>
          </a:p>
          <a:p>
            <a:pPr marL="285750" indent="-285750" fontAlgn="base">
              <a:buFont typeface="Arial" panose="020B0604020202020204" pitchFamily="34" charset="0"/>
              <a:buChar char="•"/>
            </a:pPr>
            <a:r>
              <a:rPr lang="en-GB" dirty="0">
                <a:latin typeface="Calibri"/>
                <a:ea typeface="Calibri"/>
                <a:cs typeface="Calibri"/>
              </a:rPr>
              <a:t>A good option if you would like to study for a Maths qualification, but A Level Mathematics is a step too far</a:t>
            </a:r>
          </a:p>
          <a:p>
            <a:pPr marL="285750" indent="-285750" fontAlgn="base">
              <a:buFont typeface="Arial" panose="020B0604020202020204" pitchFamily="34" charset="0"/>
              <a:buChar char="•"/>
            </a:pPr>
            <a:r>
              <a:rPr lang="en-GB" dirty="0">
                <a:latin typeface="Calibri"/>
                <a:ea typeface="Calibri"/>
                <a:cs typeface="Calibri"/>
              </a:rPr>
              <a:t>Assessed by 2 exams at the end of Year 12.</a:t>
            </a:r>
          </a:p>
          <a:p>
            <a:pPr marL="285750" indent="-285750" fontAlgn="base">
              <a:buFont typeface="Arial" panose="020B0604020202020204" pitchFamily="34" charset="0"/>
              <a:buChar char="•"/>
            </a:pPr>
            <a:r>
              <a:rPr lang="en-GB" dirty="0">
                <a:latin typeface="Calibri"/>
                <a:ea typeface="Calibri"/>
                <a:cs typeface="Calibri"/>
              </a:rPr>
              <a:t>Attracting up to 20 UCAS points</a:t>
            </a:r>
          </a:p>
          <a:p>
            <a:pPr marL="285750" indent="-285750" fontAlgn="base">
              <a:buFont typeface="Arial" panose="020B0604020202020204" pitchFamily="34" charset="0"/>
              <a:buChar char="•"/>
            </a:pPr>
            <a:r>
              <a:rPr lang="en-GB" dirty="0">
                <a:latin typeface="Calibri"/>
                <a:ea typeface="Calibri"/>
                <a:cs typeface="Calibri"/>
              </a:rPr>
              <a:t>Entry requirements: GCSE Mathematics Grade 4</a:t>
            </a:r>
          </a:p>
          <a:p>
            <a:endParaRPr lang="en-GB" sz="16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21411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5B1A1-FC02-2839-4AAD-9DC4942AB1B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2E1C286-8E53-B9D1-E73C-48C103DA258F}"/>
              </a:ext>
            </a:extLst>
          </p:cNvPr>
          <p:cNvSpPr txBox="1">
            <a:spLocks/>
          </p:cNvSpPr>
          <p:nvPr/>
        </p:nvSpPr>
        <p:spPr>
          <a:xfrm>
            <a:off x="467544" y="116632"/>
            <a:ext cx="8229600" cy="764704"/>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200" dirty="0">
                <a:latin typeface="Calibri"/>
                <a:ea typeface="Calibri"/>
                <a:cs typeface="Calibri"/>
              </a:rPr>
              <a:t>Step 1: Check the option grid for clashes</a:t>
            </a:r>
            <a:endParaRPr lang="en-US" dirty="0"/>
          </a:p>
        </p:txBody>
      </p:sp>
      <p:pic>
        <p:nvPicPr>
          <p:cNvPr id="5" name="Picture 4">
            <a:extLst>
              <a:ext uri="{FF2B5EF4-FFF2-40B4-BE49-F238E27FC236}">
                <a16:creationId xmlns:a16="http://schemas.microsoft.com/office/drawing/2014/main" id="{F7CB0BE9-13AB-0D68-6364-3E075F40E3A4}"/>
              </a:ext>
            </a:extLst>
          </p:cNvPr>
          <p:cNvPicPr>
            <a:picLocks noChangeAspect="1"/>
          </p:cNvPicPr>
          <p:nvPr/>
        </p:nvPicPr>
        <p:blipFill>
          <a:blip r:embed="rId3"/>
          <a:srcRect t="14350"/>
          <a:stretch>
            <a:fillRect/>
          </a:stretch>
        </p:blipFill>
        <p:spPr>
          <a:xfrm>
            <a:off x="78049" y="1347018"/>
            <a:ext cx="9005978" cy="2831692"/>
          </a:xfrm>
          <a:prstGeom prst="rect">
            <a:avLst/>
          </a:prstGeom>
        </p:spPr>
      </p:pic>
    </p:spTree>
    <p:extLst>
      <p:ext uri="{BB962C8B-B14F-4D97-AF65-F5344CB8AC3E}">
        <p14:creationId xmlns:p14="http://schemas.microsoft.com/office/powerpoint/2010/main" val="911196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30AE3-6A7A-D1DA-BD0D-79943CADD93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21946A4-41E3-9A47-BCDC-9C8C554B4238}"/>
              </a:ext>
            </a:extLst>
          </p:cNvPr>
          <p:cNvSpPr txBox="1">
            <a:spLocks/>
          </p:cNvSpPr>
          <p:nvPr/>
        </p:nvSpPr>
        <p:spPr>
          <a:xfrm>
            <a:off x="467544" y="116632"/>
            <a:ext cx="8229600" cy="1588487"/>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200" dirty="0">
                <a:latin typeface="Calibri"/>
                <a:ea typeface="Calibri"/>
                <a:cs typeface="Calibri"/>
              </a:rPr>
              <a:t>Step 2: Identify the lessons you will attend today &amp; tomorrow</a:t>
            </a:r>
            <a:endParaRPr lang="en-US" dirty="0"/>
          </a:p>
        </p:txBody>
      </p:sp>
      <p:pic>
        <p:nvPicPr>
          <p:cNvPr id="5" name="Picture 4">
            <a:extLst>
              <a:ext uri="{FF2B5EF4-FFF2-40B4-BE49-F238E27FC236}">
                <a16:creationId xmlns:a16="http://schemas.microsoft.com/office/drawing/2014/main" id="{ABBE7794-E266-91C1-4078-568DF0823D55}"/>
              </a:ext>
            </a:extLst>
          </p:cNvPr>
          <p:cNvPicPr>
            <a:picLocks noChangeAspect="1"/>
          </p:cNvPicPr>
          <p:nvPr/>
        </p:nvPicPr>
        <p:blipFill>
          <a:blip r:embed="rId3"/>
          <a:stretch>
            <a:fillRect/>
          </a:stretch>
        </p:blipFill>
        <p:spPr>
          <a:xfrm>
            <a:off x="290094" y="1809928"/>
            <a:ext cx="8407050" cy="4872171"/>
          </a:xfrm>
          <a:prstGeom prst="rect">
            <a:avLst/>
          </a:prstGeom>
        </p:spPr>
      </p:pic>
    </p:spTree>
    <p:extLst>
      <p:ext uri="{BB962C8B-B14F-4D97-AF65-F5344CB8AC3E}">
        <p14:creationId xmlns:p14="http://schemas.microsoft.com/office/powerpoint/2010/main" val="3390918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856" y="1196752"/>
            <a:ext cx="8784976" cy="5141168"/>
          </a:xfrm>
        </p:spPr>
        <p:txBody>
          <a:bodyPr vert="horz" lIns="91440" tIns="45720" rIns="91440" bIns="45720" rtlCol="0" anchor="t">
            <a:normAutofit fontScale="92500"/>
          </a:bodyPr>
          <a:lstStyle/>
          <a:p>
            <a:r>
              <a:rPr lang="en-GB" sz="2600" dirty="0">
                <a:latin typeface="Calibri"/>
                <a:ea typeface="Calibri"/>
                <a:cs typeface="Arial"/>
              </a:rPr>
              <a:t>Available on the Plume College webpage</a:t>
            </a:r>
          </a:p>
          <a:p>
            <a:r>
              <a:rPr lang="en-GB" sz="2600" dirty="0">
                <a:solidFill>
                  <a:schemeClr val="tx1"/>
                </a:solidFill>
                <a:latin typeface="Calibri" panose="020F0502020204030204" pitchFamily="34" charset="0"/>
                <a:cs typeface="Arial" panose="020B0604020202020204" pitchFamily="34" charset="0"/>
              </a:rPr>
              <a:t>Work is provided to give you an indication of the ‘step up’ to A level</a:t>
            </a:r>
          </a:p>
          <a:p>
            <a:r>
              <a:rPr lang="en-GB" sz="2600" dirty="0">
                <a:latin typeface="Calibri"/>
                <a:ea typeface="Calibri"/>
                <a:cs typeface="Arial"/>
              </a:rPr>
              <a:t>First impressions count! Vital that you engage</a:t>
            </a:r>
          </a:p>
          <a:p>
            <a:r>
              <a:rPr lang="en-GB" sz="2600" dirty="0">
                <a:latin typeface="Calibri"/>
                <a:ea typeface="Calibri"/>
                <a:cs typeface="Arial"/>
              </a:rPr>
              <a:t>Work is assessed to ascertain </a:t>
            </a:r>
            <a:r>
              <a:rPr lang="en-GB" sz="2600" dirty="0">
                <a:solidFill>
                  <a:srgbClr val="002060"/>
                </a:solidFill>
                <a:latin typeface="Calibri"/>
                <a:ea typeface="Calibri"/>
                <a:cs typeface="Arial"/>
              </a:rPr>
              <a:t>student suitability</a:t>
            </a:r>
            <a:r>
              <a:rPr lang="en-GB" sz="2600" dirty="0">
                <a:solidFill>
                  <a:srgbClr val="7030A0"/>
                </a:solidFill>
                <a:latin typeface="Calibri"/>
                <a:ea typeface="Calibri"/>
                <a:cs typeface="Arial"/>
              </a:rPr>
              <a:t> </a:t>
            </a:r>
            <a:r>
              <a:rPr lang="en-GB" sz="2600" dirty="0">
                <a:latin typeface="Calibri"/>
                <a:ea typeface="Calibri"/>
                <a:cs typeface="Arial"/>
              </a:rPr>
              <a:t>for each subject area</a:t>
            </a:r>
          </a:p>
          <a:p>
            <a:r>
              <a:rPr lang="en-GB" sz="2600" dirty="0">
                <a:latin typeface="Calibri"/>
                <a:ea typeface="Calibri"/>
                <a:cs typeface="Arial"/>
              </a:rPr>
              <a:t>More information will be provided during the taster sessions </a:t>
            </a:r>
          </a:p>
          <a:p>
            <a:r>
              <a:rPr lang="en-GB" sz="2600" dirty="0">
                <a:latin typeface="Calibri"/>
                <a:ea typeface="Calibri"/>
                <a:cs typeface="Calibri"/>
              </a:rPr>
              <a:t>Please be aware that staff will be asked to report on the relative success of student completion of their Transitional Challenges</a:t>
            </a:r>
            <a:br>
              <a:rPr lang="en-GB" sz="2600" dirty="0">
                <a:latin typeface="Calibri" pitchFamily="34" charset="0"/>
              </a:rPr>
            </a:br>
            <a:endParaRPr lang="en-GB" sz="2600">
              <a:solidFill>
                <a:schemeClr val="tx1"/>
              </a:solidFill>
              <a:latin typeface="Calibri" pitchFamily="34" charset="0"/>
            </a:endParaRPr>
          </a:p>
          <a:p>
            <a:endParaRPr lang="en-GB" sz="2200">
              <a:solidFill>
                <a:schemeClr val="tx1"/>
              </a:solidFill>
              <a:latin typeface="Calibri" panose="020F0502020204030204" pitchFamily="34" charset="0"/>
              <a:cs typeface="Arial" panose="020B0604020202020204" pitchFamily="34" charset="0"/>
            </a:endParaRPr>
          </a:p>
          <a:p>
            <a:endParaRPr lang="en-GB" sz="3200">
              <a:solidFill>
                <a:schemeClr val="tx1"/>
              </a:solidFill>
              <a:latin typeface="Calibri" panose="020F0502020204030204" pitchFamily="34" charset="0"/>
              <a:cs typeface="Arial" panose="020B0604020202020204" pitchFamily="34" charset="0"/>
            </a:endParaRPr>
          </a:p>
        </p:txBody>
      </p:sp>
      <p:sp>
        <p:nvSpPr>
          <p:cNvPr id="4" name="Title 1"/>
          <p:cNvSpPr txBox="1">
            <a:spLocks/>
          </p:cNvSpPr>
          <p:nvPr/>
        </p:nvSpPr>
        <p:spPr>
          <a:xfrm>
            <a:off x="467544" y="116632"/>
            <a:ext cx="8229600" cy="764704"/>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200">
                <a:latin typeface="Calibri" pitchFamily="34" charset="0"/>
              </a:rPr>
              <a:t>Year 11 into Year 12 Transitional Challenges</a:t>
            </a:r>
          </a:p>
        </p:txBody>
      </p:sp>
    </p:spTree>
    <p:extLst>
      <p:ext uri="{BB962C8B-B14F-4D97-AF65-F5344CB8AC3E}">
        <p14:creationId xmlns:p14="http://schemas.microsoft.com/office/powerpoint/2010/main" val="3009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wefindituownit.com/assets/sites/951/2014/04/Questions_To_-As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6298" y="1052736"/>
            <a:ext cx="2890121" cy="205676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33156" y="1268760"/>
            <a:ext cx="8831332" cy="4800600"/>
          </a:xfrm>
        </p:spPr>
        <p:txBody>
          <a:bodyPr vert="horz" lIns="91440" tIns="45720" rIns="91440" bIns="45720" rtlCol="0" anchor="t">
            <a:normAutofit fontScale="92500" lnSpcReduction="10000"/>
          </a:bodyPr>
          <a:lstStyle/>
          <a:p>
            <a:r>
              <a:rPr lang="en-GB" sz="2400" dirty="0">
                <a:latin typeface="Calibri"/>
                <a:ea typeface="Calibri"/>
                <a:cs typeface="Calibri"/>
              </a:rPr>
              <a:t>Attend as many sessions as possible</a:t>
            </a:r>
          </a:p>
          <a:p>
            <a:r>
              <a:rPr lang="en-GB" sz="2400" dirty="0">
                <a:latin typeface="Calibri"/>
                <a:ea typeface="Calibri"/>
                <a:cs typeface="Calibri"/>
              </a:rPr>
              <a:t>Talk to staff - ask questions </a:t>
            </a:r>
          </a:p>
          <a:p>
            <a:r>
              <a:rPr lang="en-GB" sz="2400" dirty="0">
                <a:latin typeface="Calibri"/>
                <a:ea typeface="Calibri"/>
                <a:cs typeface="Calibri"/>
              </a:rPr>
              <a:t>Speak to Year 12 about their options</a:t>
            </a:r>
          </a:p>
          <a:p>
            <a:r>
              <a:rPr lang="en-GB" sz="2400" dirty="0">
                <a:latin typeface="Calibri"/>
                <a:ea typeface="Calibri"/>
                <a:cs typeface="Calibri"/>
              </a:rPr>
              <a:t>See the College Team if you have </a:t>
            </a:r>
            <a:r>
              <a:rPr lang="en-GB" sz="2400" dirty="0">
                <a:solidFill>
                  <a:srgbClr val="FF0000"/>
                </a:solidFill>
                <a:latin typeface="Calibri"/>
                <a:ea typeface="Calibri"/>
                <a:cs typeface="Calibri"/>
              </a:rPr>
              <a:t>option clashes</a:t>
            </a:r>
            <a:endParaRPr lang="en-GB" sz="2400" dirty="0">
              <a:solidFill>
                <a:schemeClr val="tx1"/>
              </a:solidFill>
              <a:latin typeface="Calibri"/>
              <a:ea typeface="Calibri"/>
              <a:cs typeface="Calibri"/>
            </a:endParaRPr>
          </a:p>
          <a:p>
            <a:r>
              <a:rPr lang="en-GB" sz="2400" dirty="0">
                <a:latin typeface="Calibri"/>
                <a:ea typeface="Calibri"/>
                <a:cs typeface="Calibri"/>
              </a:rPr>
              <a:t>Taster sessions run all day from the start of Period 2 (10am) and finish Period 5</a:t>
            </a:r>
          </a:p>
          <a:p>
            <a:r>
              <a:rPr lang="en-GB" sz="2400" dirty="0">
                <a:latin typeface="Calibri"/>
                <a:ea typeface="Calibri"/>
                <a:cs typeface="Calibri"/>
              </a:rPr>
              <a:t>ID Swipe Card requires a </a:t>
            </a:r>
            <a:r>
              <a:rPr lang="en-GB" sz="2400" dirty="0">
                <a:solidFill>
                  <a:srgbClr val="7030A0"/>
                </a:solidFill>
                <a:latin typeface="Calibri"/>
                <a:ea typeface="Calibri"/>
                <a:cs typeface="Calibri"/>
              </a:rPr>
              <a:t>College photograph (P2 &amp; P4)</a:t>
            </a:r>
          </a:p>
          <a:p>
            <a:r>
              <a:rPr lang="en-GB" sz="2400" dirty="0">
                <a:latin typeface="Calibri"/>
                <a:ea typeface="Calibri"/>
                <a:cs typeface="Calibri"/>
              </a:rPr>
              <a:t>You can have your photo taken on either Monday or Tuesday</a:t>
            </a:r>
          </a:p>
          <a:p>
            <a:r>
              <a:rPr lang="en-GB" sz="2400" dirty="0">
                <a:latin typeface="Calibri"/>
                <a:ea typeface="Calibri"/>
                <a:cs typeface="Calibri"/>
              </a:rPr>
              <a:t>If you need any assistance or have any questions, please do not hesitate to talk to a member of the College team</a:t>
            </a:r>
          </a:p>
          <a:p>
            <a:pPr marL="0" indent="0">
              <a:buNone/>
            </a:pPr>
            <a:endParaRPr lang="en-GB" sz="2400">
              <a:latin typeface="Grandview Display"/>
              <a:ea typeface="Calibri"/>
              <a:cs typeface="Calibri"/>
            </a:endParaRPr>
          </a:p>
          <a:p>
            <a:endParaRPr lang="en-GB" sz="2400">
              <a:solidFill>
                <a:schemeClr val="tx1"/>
              </a:solidFill>
            </a:endParaRPr>
          </a:p>
          <a:p>
            <a:pPr>
              <a:buNone/>
            </a:pPr>
            <a:endParaRPr lang="en-GB" sz="2400"/>
          </a:p>
        </p:txBody>
      </p:sp>
      <p:sp>
        <p:nvSpPr>
          <p:cNvPr id="5" name="Title 1"/>
          <p:cNvSpPr txBox="1">
            <a:spLocks/>
          </p:cNvSpPr>
          <p:nvPr/>
        </p:nvSpPr>
        <p:spPr>
          <a:xfrm>
            <a:off x="467544" y="116632"/>
            <a:ext cx="8229600" cy="764704"/>
          </a:xfrm>
          <a:prstGeom prst="roundRect">
            <a:avLst/>
          </a:prstGeom>
          <a:solidFill>
            <a:srgbClr val="002060"/>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lt1"/>
                </a:solidFill>
                <a:effectLst>
                  <a:outerShdw blurRad="63500" dist="38100" dir="5400000" algn="t" rotWithShape="0">
                    <a:prstClr val="black">
                      <a:alpha val="25000"/>
                    </a:prst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600">
                <a:latin typeface="Calibri" pitchFamily="34" charset="0"/>
              </a:rPr>
              <a:t>Recommendations for Taster Days</a:t>
            </a:r>
          </a:p>
        </p:txBody>
      </p:sp>
    </p:spTree>
    <p:extLst>
      <p:ext uri="{BB962C8B-B14F-4D97-AF65-F5344CB8AC3E}">
        <p14:creationId xmlns:p14="http://schemas.microsoft.com/office/powerpoint/2010/main" val="26790864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lume School | The Maylands May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08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Career Corner: Job Interview Questions To Answer And Ask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9802" y="5134420"/>
            <a:ext cx="3564396" cy="17821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179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404BB-5317-784E-3F8A-22040123AF70}"/>
              </a:ext>
            </a:extLst>
          </p:cNvPr>
          <p:cNvSpPr>
            <a:spLocks noGrp="1"/>
          </p:cNvSpPr>
          <p:nvPr>
            <p:ph type="title"/>
          </p:nvPr>
        </p:nvSpPr>
        <p:spPr>
          <a:xfrm>
            <a:off x="189271" y="136524"/>
            <a:ext cx="8138652" cy="1187570"/>
          </a:xfrm>
        </p:spPr>
        <p:txBody>
          <a:bodyPr anchor="t">
            <a:normAutofit/>
          </a:bodyPr>
          <a:lstStyle/>
          <a:p>
            <a:r>
              <a:rPr lang="en-US" dirty="0"/>
              <a:t>College Student Leadership Team</a:t>
            </a:r>
          </a:p>
        </p:txBody>
      </p:sp>
      <p:sp>
        <p:nvSpPr>
          <p:cNvPr id="5" name="Footer Placeholder 4">
            <a:extLst>
              <a:ext uri="{FF2B5EF4-FFF2-40B4-BE49-F238E27FC236}">
                <a16:creationId xmlns:a16="http://schemas.microsoft.com/office/drawing/2014/main" id="{A3E98093-696C-1965-679D-85FD64D00B88}"/>
              </a:ext>
            </a:extLst>
          </p:cNvPr>
          <p:cNvSpPr>
            <a:spLocks noGrp="1"/>
          </p:cNvSpPr>
          <p:nvPr>
            <p:ph type="ftr" sz="quarter" idx="11"/>
          </p:nvPr>
        </p:nvSpPr>
        <p:spPr>
          <a:xfrm>
            <a:off x="5075717" y="6356351"/>
            <a:ext cx="3030280" cy="365125"/>
          </a:xfrm>
        </p:spPr>
        <p:txBody>
          <a:bodyPr anchor="ctr">
            <a:normAutofit/>
          </a:bodyPr>
          <a:lstStyle/>
          <a:p>
            <a:pPr>
              <a:lnSpc>
                <a:spcPct val="90000"/>
              </a:lnSpc>
              <a:spcAft>
                <a:spcPts val="600"/>
              </a:spcAft>
            </a:pPr>
            <a:r>
              <a:rPr lang="en-US" sz="700"/>
              <a:t>
              </a:t>
            </a:r>
          </a:p>
        </p:txBody>
      </p:sp>
      <p:sp>
        <p:nvSpPr>
          <p:cNvPr id="10" name="TextBox 9">
            <a:extLst>
              <a:ext uri="{FF2B5EF4-FFF2-40B4-BE49-F238E27FC236}">
                <a16:creationId xmlns:a16="http://schemas.microsoft.com/office/drawing/2014/main" id="{4B2307A0-3011-149B-A87B-ECAC7CD40D77}"/>
              </a:ext>
            </a:extLst>
          </p:cNvPr>
          <p:cNvSpPr txBox="1"/>
          <p:nvPr/>
        </p:nvSpPr>
        <p:spPr>
          <a:xfrm>
            <a:off x="271411" y="1324094"/>
            <a:ext cx="4300589" cy="4893647"/>
          </a:xfrm>
          <a:prstGeom prst="rect">
            <a:avLst/>
          </a:prstGeom>
          <a:noFill/>
        </p:spPr>
        <p:txBody>
          <a:bodyPr wrap="square" lIns="91440" tIns="45720" rIns="91440" bIns="45720" rtlCol="0" anchor="t">
            <a:spAutoFit/>
          </a:bodyPr>
          <a:lstStyle/>
          <a:p>
            <a:pPr algn="r"/>
            <a:r>
              <a:rPr lang="en-US" b="1" dirty="0">
                <a:latin typeface="Calibri" panose="020F0502020204030204" pitchFamily="34" charset="0"/>
                <a:cs typeface="Calibri" panose="020F0502020204030204" pitchFamily="34" charset="0"/>
              </a:rPr>
              <a:t>Head Boy: </a:t>
            </a:r>
            <a:r>
              <a:rPr lang="en-US" dirty="0">
                <a:latin typeface="Calibri" panose="020F0502020204030204" pitchFamily="34" charset="0"/>
                <a:cs typeface="Calibri" panose="020F0502020204030204" pitchFamily="34" charset="0"/>
              </a:rPr>
              <a:t>Rahaat Hoque</a:t>
            </a:r>
          </a:p>
          <a:p>
            <a:pPr algn="r"/>
            <a:r>
              <a:rPr lang="en-US" b="1" dirty="0">
                <a:latin typeface="Calibri" panose="020F0502020204030204" pitchFamily="34" charset="0"/>
                <a:cs typeface="Calibri" panose="020F0502020204030204" pitchFamily="34" charset="0"/>
              </a:rPr>
              <a:t>Head Girl:</a:t>
            </a:r>
            <a:r>
              <a:rPr lang="en-US" dirty="0">
                <a:latin typeface="Calibri" panose="020F0502020204030204" pitchFamily="34" charset="0"/>
                <a:cs typeface="Calibri" panose="020F0502020204030204" pitchFamily="34" charset="0"/>
              </a:rPr>
              <a:t>  Ella Priest</a:t>
            </a:r>
          </a:p>
          <a:p>
            <a:pPr algn="r"/>
            <a:endParaRPr lang="en-US" dirty="0">
              <a:latin typeface="Calibri" panose="020F0502020204030204" pitchFamily="34" charset="0"/>
              <a:cs typeface="Calibri" panose="020F0502020204030204" pitchFamily="34" charset="0"/>
            </a:endParaRPr>
          </a:p>
          <a:p>
            <a:pPr algn="r"/>
            <a:endParaRPr lang="en-US" dirty="0">
              <a:latin typeface="Calibri" panose="020F0502020204030204" pitchFamily="34" charset="0"/>
              <a:cs typeface="Calibri" panose="020F0502020204030204" pitchFamily="34" charset="0"/>
            </a:endParaRPr>
          </a:p>
          <a:p>
            <a:pPr algn="r"/>
            <a:endParaRPr lang="en-US" dirty="0">
              <a:latin typeface="Calibri" panose="020F0502020204030204" pitchFamily="34" charset="0"/>
              <a:cs typeface="Calibri" panose="020F0502020204030204" pitchFamily="34" charset="0"/>
            </a:endParaRPr>
          </a:p>
          <a:p>
            <a:pPr algn="r"/>
            <a:endParaRPr lang="en-US" dirty="0">
              <a:latin typeface="Calibri" panose="020F0502020204030204" pitchFamily="34" charset="0"/>
              <a:cs typeface="Calibri" panose="020F0502020204030204" pitchFamily="34" charset="0"/>
            </a:endParaRPr>
          </a:p>
          <a:p>
            <a:pPr algn="r"/>
            <a:endParaRPr lang="en-US" dirty="0">
              <a:latin typeface="Calibri" panose="020F0502020204030204" pitchFamily="34" charset="0"/>
              <a:cs typeface="Calibri" panose="020F0502020204030204" pitchFamily="34" charset="0"/>
            </a:endParaRPr>
          </a:p>
          <a:p>
            <a:pPr algn="r"/>
            <a:endParaRPr lang="en-US" dirty="0">
              <a:latin typeface="Calibri" panose="020F0502020204030204" pitchFamily="34" charset="0"/>
              <a:cs typeface="Calibri" panose="020F0502020204030204" pitchFamily="34" charset="0"/>
            </a:endParaRPr>
          </a:p>
          <a:p>
            <a:pPr algn="r"/>
            <a:r>
              <a:rPr lang="en-US" b="1" dirty="0">
                <a:latin typeface="Calibri"/>
                <a:ea typeface="Calibri"/>
                <a:cs typeface="Calibri"/>
              </a:rPr>
              <a:t>Deputy Head Girl: </a:t>
            </a:r>
            <a:r>
              <a:rPr lang="en-US" dirty="0">
                <a:latin typeface="Calibri"/>
                <a:ea typeface="Calibri"/>
                <a:cs typeface="Calibri"/>
              </a:rPr>
              <a:t>Megan Cane</a:t>
            </a:r>
          </a:p>
          <a:p>
            <a:pPr algn="r"/>
            <a:r>
              <a:rPr lang="en-US" b="1" dirty="0">
                <a:latin typeface="Calibri"/>
                <a:ea typeface="Calibri"/>
                <a:cs typeface="Calibri"/>
              </a:rPr>
              <a:t>Deputy Head Girl: </a:t>
            </a:r>
            <a:r>
              <a:rPr lang="en-US" dirty="0">
                <a:latin typeface="Calibri"/>
                <a:ea typeface="Calibri"/>
                <a:cs typeface="Calibri"/>
              </a:rPr>
              <a:t>Aoife Wainman</a:t>
            </a:r>
          </a:p>
          <a:p>
            <a:pPr algn="r"/>
            <a:endParaRPr lang="en-US" dirty="0">
              <a:latin typeface="Calibri"/>
              <a:ea typeface="Calibri"/>
              <a:cs typeface="Calibri"/>
            </a:endParaRPr>
          </a:p>
          <a:p>
            <a:pPr algn="r"/>
            <a:endParaRPr lang="en-US" dirty="0">
              <a:latin typeface="Calibri"/>
              <a:ea typeface="Calibri"/>
              <a:cs typeface="Calibri"/>
            </a:endParaRPr>
          </a:p>
          <a:p>
            <a:pPr algn="r"/>
            <a:r>
              <a:rPr lang="en-US" sz="1600" b="1" dirty="0">
                <a:latin typeface="Calibri"/>
                <a:ea typeface="Calibri"/>
                <a:cs typeface="Calibri"/>
              </a:rPr>
              <a:t>Careers &amp; Mentoring: </a:t>
            </a:r>
            <a:r>
              <a:rPr lang="en-US" sz="1600" dirty="0">
                <a:latin typeface="Calibri"/>
                <a:ea typeface="Calibri"/>
                <a:cs typeface="Calibri"/>
              </a:rPr>
              <a:t>Hannah Bray</a:t>
            </a:r>
          </a:p>
          <a:p>
            <a:pPr algn="r"/>
            <a:r>
              <a:rPr lang="en-US" sz="1600" b="1" dirty="0">
                <a:latin typeface="Calibri"/>
                <a:ea typeface="Calibri"/>
                <a:cs typeface="Calibri"/>
              </a:rPr>
              <a:t>Events:</a:t>
            </a:r>
            <a:r>
              <a:rPr lang="en-US" sz="1600" dirty="0">
                <a:latin typeface="Calibri"/>
                <a:ea typeface="Calibri"/>
                <a:cs typeface="Calibri"/>
              </a:rPr>
              <a:t> Henry Franklin</a:t>
            </a:r>
          </a:p>
          <a:p>
            <a:pPr algn="r"/>
            <a:r>
              <a:rPr lang="en-US" sz="1600" b="1" dirty="0">
                <a:latin typeface="Calibri"/>
                <a:ea typeface="Calibri"/>
                <a:cs typeface="Calibri"/>
              </a:rPr>
              <a:t>Mentoring &amp; Elite Pathways: </a:t>
            </a:r>
            <a:r>
              <a:rPr lang="en-US" sz="1600" dirty="0">
                <a:latin typeface="Calibri"/>
                <a:ea typeface="Calibri"/>
                <a:cs typeface="Calibri"/>
              </a:rPr>
              <a:t>Taylor Hammond</a:t>
            </a:r>
          </a:p>
          <a:p>
            <a:pPr algn="r"/>
            <a:r>
              <a:rPr lang="en-US" sz="1600" b="1" dirty="0">
                <a:latin typeface="Calibri"/>
                <a:ea typeface="Calibri"/>
                <a:cs typeface="Calibri"/>
              </a:rPr>
              <a:t> Careers &amp; Mentoring:</a:t>
            </a:r>
            <a:r>
              <a:rPr lang="en-US" sz="1600" dirty="0">
                <a:latin typeface="Calibri"/>
                <a:ea typeface="Calibri"/>
                <a:cs typeface="Calibri"/>
              </a:rPr>
              <a:t> George Jackson</a:t>
            </a:r>
          </a:p>
          <a:p>
            <a:pPr algn="r"/>
            <a:r>
              <a:rPr lang="en-US" sz="1600" b="1" dirty="0">
                <a:latin typeface="Calibri"/>
                <a:ea typeface="Calibri"/>
                <a:cs typeface="Calibri"/>
              </a:rPr>
              <a:t>Elite Pathways: </a:t>
            </a:r>
            <a:r>
              <a:rPr lang="en-US" sz="1600" dirty="0">
                <a:latin typeface="Calibri"/>
                <a:ea typeface="Calibri"/>
                <a:cs typeface="Calibri"/>
              </a:rPr>
              <a:t>Imogen Locke</a:t>
            </a:r>
          </a:p>
          <a:p>
            <a:pPr algn="r"/>
            <a:r>
              <a:rPr lang="en-US" sz="1600" b="1" dirty="0">
                <a:latin typeface="Calibri"/>
                <a:ea typeface="Calibri"/>
                <a:cs typeface="Calibri"/>
              </a:rPr>
              <a:t>Mentoring &amp; Social Media: </a:t>
            </a:r>
            <a:r>
              <a:rPr lang="en-US" sz="1600" dirty="0">
                <a:latin typeface="Calibri"/>
                <a:ea typeface="Calibri"/>
                <a:cs typeface="Calibri"/>
              </a:rPr>
              <a:t>Katie Melton</a:t>
            </a:r>
          </a:p>
        </p:txBody>
      </p:sp>
      <p:sp>
        <p:nvSpPr>
          <p:cNvPr id="9" name="AutoShape 2" descr="Image preview">
            <a:extLst>
              <a:ext uri="{FF2B5EF4-FFF2-40B4-BE49-F238E27FC236}">
                <a16:creationId xmlns:a16="http://schemas.microsoft.com/office/drawing/2014/main" id="{F529558B-FE6E-F33F-8C8D-961A79CBDF8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AutoShape 4" descr="Image preview">
            <a:extLst>
              <a:ext uri="{FF2B5EF4-FFF2-40B4-BE49-F238E27FC236}">
                <a16:creationId xmlns:a16="http://schemas.microsoft.com/office/drawing/2014/main" id="{5AE26A4E-35FC-3255-E67C-476C27E0877C}"/>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5" name="Picture 14">
            <a:extLst>
              <a:ext uri="{FF2B5EF4-FFF2-40B4-BE49-F238E27FC236}">
                <a16:creationId xmlns:a16="http://schemas.microsoft.com/office/drawing/2014/main" id="{3FB93005-BA8F-0086-3D21-8922EB29DEAF}"/>
              </a:ext>
            </a:extLst>
          </p:cNvPr>
          <p:cNvPicPr>
            <a:picLocks noChangeAspect="1"/>
          </p:cNvPicPr>
          <p:nvPr/>
        </p:nvPicPr>
        <p:blipFill>
          <a:blip r:embed="rId2"/>
          <a:stretch>
            <a:fillRect/>
          </a:stretch>
        </p:blipFill>
        <p:spPr>
          <a:xfrm>
            <a:off x="4792648" y="1195245"/>
            <a:ext cx="3817951" cy="5464013"/>
          </a:xfrm>
          <a:prstGeom prst="rect">
            <a:avLst/>
          </a:prstGeom>
          <a:ln w="57150">
            <a:solidFill>
              <a:schemeClr val="accent1"/>
            </a:solidFill>
          </a:ln>
        </p:spPr>
      </p:pic>
    </p:spTree>
    <p:extLst>
      <p:ext uri="{BB962C8B-B14F-4D97-AF65-F5344CB8AC3E}">
        <p14:creationId xmlns:p14="http://schemas.microsoft.com/office/powerpoint/2010/main" val="1704150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D3A87-87B9-EC7B-26DC-05233D4EDB23}"/>
              </a:ext>
            </a:extLst>
          </p:cNvPr>
          <p:cNvSpPr>
            <a:spLocks noGrp="1"/>
          </p:cNvSpPr>
          <p:nvPr>
            <p:ph type="title"/>
          </p:nvPr>
        </p:nvSpPr>
        <p:spPr/>
        <p:txBody>
          <a:bodyPr/>
          <a:lstStyle/>
          <a:p>
            <a:r>
              <a:rPr lang="en-US" sz="4250"/>
              <a:t>Taster </a:t>
            </a:r>
            <a:br>
              <a:rPr lang="en-US" sz="4250"/>
            </a:br>
            <a:r>
              <a:rPr lang="en-US" sz="4250"/>
              <a:t>Day 1</a:t>
            </a:r>
            <a:endParaRPr lang="en-US"/>
          </a:p>
        </p:txBody>
      </p:sp>
      <p:sp>
        <p:nvSpPr>
          <p:cNvPr id="3" name="Content Placeholder 2">
            <a:extLst>
              <a:ext uri="{FF2B5EF4-FFF2-40B4-BE49-F238E27FC236}">
                <a16:creationId xmlns:a16="http://schemas.microsoft.com/office/drawing/2014/main" id="{3A48FF11-7DCA-165E-4AC4-B6B91CFEFB1F}"/>
              </a:ext>
            </a:extLst>
          </p:cNvPr>
          <p:cNvSpPr>
            <a:spLocks noGrp="1"/>
          </p:cNvSpPr>
          <p:nvPr>
            <p:ph idx="1"/>
          </p:nvPr>
        </p:nvSpPr>
        <p:spPr/>
        <p:txBody>
          <a:bodyPr/>
          <a:lstStyle/>
          <a:p>
            <a:endParaRPr lang="en-US"/>
          </a:p>
        </p:txBody>
      </p:sp>
      <p:sp>
        <p:nvSpPr>
          <p:cNvPr id="4" name="Text Placeholder 3">
            <a:extLst>
              <a:ext uri="{FF2B5EF4-FFF2-40B4-BE49-F238E27FC236}">
                <a16:creationId xmlns:a16="http://schemas.microsoft.com/office/drawing/2014/main" id="{96F7934A-1FC2-7393-2DDC-AA67C696A0E8}"/>
              </a:ext>
            </a:extLst>
          </p:cNvPr>
          <p:cNvSpPr>
            <a:spLocks noGrp="1"/>
          </p:cNvSpPr>
          <p:nvPr>
            <p:ph type="body" sz="half" idx="2"/>
          </p:nvPr>
        </p:nvSpPr>
        <p:spPr/>
        <p:txBody>
          <a:bodyPr vert="horz" lIns="91440" tIns="45720" rIns="91440" bIns="45720" rtlCol="0" anchor="t">
            <a:normAutofit/>
          </a:bodyPr>
          <a:lstStyle/>
          <a:p>
            <a:r>
              <a:rPr lang="en-US" sz="2100" dirty="0"/>
              <a:t>Monday 29 June 2026 </a:t>
            </a:r>
            <a:endParaRPr lang="en-US" dirty="0"/>
          </a:p>
        </p:txBody>
      </p:sp>
      <p:sp>
        <p:nvSpPr>
          <p:cNvPr id="5" name="Date Placeholder 4">
            <a:extLst>
              <a:ext uri="{FF2B5EF4-FFF2-40B4-BE49-F238E27FC236}">
                <a16:creationId xmlns:a16="http://schemas.microsoft.com/office/drawing/2014/main" id="{4CB31E31-C80F-4BCC-7E66-1AA23491E2AB}"/>
              </a:ext>
            </a:extLst>
          </p:cNvPr>
          <p:cNvSpPr>
            <a:spLocks noGrp="1"/>
          </p:cNvSpPr>
          <p:nvPr>
            <p:ph type="dt" sz="half" idx="10"/>
          </p:nvPr>
        </p:nvSpPr>
        <p:spPr/>
        <p:txBody>
          <a:bodyPr/>
          <a:lstStyle/>
          <a:p>
            <a:fld id="{CF99F94F-DA77-4199-9767-0C5B34FBE0B8}" type="datetime1">
              <a:rPr lang="en-US"/>
              <a:t>7/13/2026</a:t>
            </a:fld>
            <a:endParaRPr lang="en-US"/>
          </a:p>
        </p:txBody>
      </p:sp>
      <p:sp>
        <p:nvSpPr>
          <p:cNvPr id="6" name="Footer Placeholder 5">
            <a:extLst>
              <a:ext uri="{FF2B5EF4-FFF2-40B4-BE49-F238E27FC236}">
                <a16:creationId xmlns:a16="http://schemas.microsoft.com/office/drawing/2014/main" id="{D41296A5-D4A2-8DC1-6369-7654E7489061}"/>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57E0CF88-D18E-35AC-E651-61397C73BD54}"/>
              </a:ext>
            </a:extLst>
          </p:cNvPr>
          <p:cNvSpPr>
            <a:spLocks noGrp="1"/>
          </p:cNvSpPr>
          <p:nvPr>
            <p:ph type="sldNum" sz="quarter" idx="12"/>
          </p:nvPr>
        </p:nvSpPr>
        <p:spPr/>
        <p:txBody>
          <a:bodyPr/>
          <a:lstStyle/>
          <a:p>
            <a:fld id="{70C12960-6E85-460F-B6E3-5B82CB31AF3D}" type="slidenum">
              <a:rPr lang="en-US" dirty="0"/>
              <a:t>5</a:t>
            </a:fld>
            <a:endParaRPr lang="en-US"/>
          </a:p>
        </p:txBody>
      </p:sp>
      <p:graphicFrame>
        <p:nvGraphicFramePr>
          <p:cNvPr id="9" name="Table 8">
            <a:extLst>
              <a:ext uri="{FF2B5EF4-FFF2-40B4-BE49-F238E27FC236}">
                <a16:creationId xmlns:a16="http://schemas.microsoft.com/office/drawing/2014/main" id="{8AE0D777-0B99-559A-0053-A6B9392CB664}"/>
              </a:ext>
            </a:extLst>
          </p:cNvPr>
          <p:cNvGraphicFramePr>
            <a:graphicFrameLocks noGrp="1"/>
          </p:cNvGraphicFramePr>
          <p:nvPr>
            <p:extLst>
              <p:ext uri="{D42A27DB-BD31-4B8C-83A1-F6EECF244321}">
                <p14:modId xmlns:p14="http://schemas.microsoft.com/office/powerpoint/2010/main" val="891243886"/>
              </p:ext>
            </p:extLst>
          </p:nvPr>
        </p:nvGraphicFramePr>
        <p:xfrm>
          <a:off x="3604054" y="205946"/>
          <a:ext cx="5327878" cy="6400800"/>
        </p:xfrm>
        <a:graphic>
          <a:graphicData uri="http://schemas.openxmlformats.org/drawingml/2006/table">
            <a:tbl>
              <a:tblPr bandRow="1">
                <a:tableStyleId>{5C22544A-7EE6-4342-B048-85BDC9FD1C3A}</a:tableStyleId>
              </a:tblPr>
              <a:tblGrid>
                <a:gridCol w="1297009">
                  <a:extLst>
                    <a:ext uri="{9D8B030D-6E8A-4147-A177-3AD203B41FA5}">
                      <a16:colId xmlns:a16="http://schemas.microsoft.com/office/drawing/2014/main" val="20000"/>
                    </a:ext>
                  </a:extLst>
                </a:gridCol>
                <a:gridCol w="4030869">
                  <a:extLst>
                    <a:ext uri="{9D8B030D-6E8A-4147-A177-3AD203B41FA5}">
                      <a16:colId xmlns:a16="http://schemas.microsoft.com/office/drawing/2014/main" val="20001"/>
                    </a:ext>
                  </a:extLst>
                </a:gridCol>
              </a:tblGrid>
              <a:tr h="370840">
                <a:tc>
                  <a:txBody>
                    <a:bodyPr/>
                    <a:lstStyle/>
                    <a:p>
                      <a:r>
                        <a:rPr lang="en-GB" sz="1800" dirty="0">
                          <a:latin typeface="Calibri"/>
                        </a:rPr>
                        <a:t>08.50</a:t>
                      </a:r>
                      <a:r>
                        <a:rPr lang="en-GB" sz="1800" baseline="0" dirty="0">
                          <a:latin typeface="Calibri"/>
                        </a:rPr>
                        <a:t> - 08</a:t>
                      </a:r>
                      <a:r>
                        <a:rPr lang="en-GB" sz="1800" dirty="0">
                          <a:latin typeface="Calibri"/>
                        </a:rPr>
                        <a:t>.55</a:t>
                      </a:r>
                    </a:p>
                    <a:p>
                      <a:r>
                        <a:rPr lang="en-GB" sz="1800" b="1" dirty="0">
                          <a:latin typeface="Calibri"/>
                        </a:rPr>
                        <a:t>Period</a:t>
                      </a:r>
                      <a:r>
                        <a:rPr lang="en-GB" sz="1800" b="1" baseline="0" dirty="0">
                          <a:latin typeface="Calibri"/>
                        </a:rPr>
                        <a:t> 1</a:t>
                      </a:r>
                      <a:endParaRPr lang="en-GB" sz="1800" b="1" dirty="0">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GB" sz="1800" dirty="0">
                          <a:latin typeface="Calibri"/>
                        </a:rPr>
                        <a:t>Registration</a:t>
                      </a:r>
                      <a:r>
                        <a:rPr lang="en-GB" sz="1800" baseline="0" dirty="0">
                          <a:latin typeface="Calibri"/>
                        </a:rPr>
                        <a:t> and Welcome Briefing</a:t>
                      </a:r>
                      <a:endParaRPr lang="en-GB" sz="1800" b="0" dirty="0">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0"/>
                  </a:ext>
                </a:extLst>
              </a:tr>
              <a:tr h="370840">
                <a:tc>
                  <a:txBody>
                    <a:bodyPr/>
                    <a:lstStyle/>
                    <a:p>
                      <a:r>
                        <a:rPr lang="en-GB" sz="1800" dirty="0">
                          <a:latin typeface="Calibri"/>
                        </a:rPr>
                        <a:t>10.00</a:t>
                      </a:r>
                      <a:r>
                        <a:rPr lang="en-GB" sz="1800" baseline="0" dirty="0">
                          <a:latin typeface="Calibri"/>
                        </a:rPr>
                        <a:t> - </a:t>
                      </a:r>
                      <a:r>
                        <a:rPr lang="en-GB" sz="1800" dirty="0">
                          <a:latin typeface="Calibri"/>
                        </a:rPr>
                        <a:t>11.00</a:t>
                      </a:r>
                    </a:p>
                    <a:p>
                      <a:r>
                        <a:rPr lang="en-GB" sz="1800" b="1" dirty="0">
                          <a:latin typeface="Calibri"/>
                        </a:rPr>
                        <a:t>Period 2</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aseline="0" dirty="0">
                          <a:latin typeface="Calibri"/>
                        </a:rPr>
                        <a:t>Select </a:t>
                      </a:r>
                      <a:r>
                        <a:rPr lang="en-GB" sz="1800" dirty="0">
                          <a:latin typeface="Calibri"/>
                        </a:rPr>
                        <a:t>an appropriate</a:t>
                      </a:r>
                      <a:r>
                        <a:rPr lang="en-GB" sz="1800" baseline="0" dirty="0">
                          <a:latin typeface="Calibri"/>
                        </a:rPr>
                        <a:t> </a:t>
                      </a:r>
                      <a:r>
                        <a:rPr lang="en-GB" sz="1800" baseline="0" dirty="0">
                          <a:solidFill>
                            <a:srgbClr val="00B050"/>
                          </a:solidFill>
                          <a:latin typeface="Calibri"/>
                        </a:rPr>
                        <a:t>lesson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FF0000"/>
                          </a:solidFill>
                          <a:effectLst/>
                          <a:latin typeface="Calibri"/>
                          <a:ea typeface="+mn-ea"/>
                          <a:cs typeface="Calibri"/>
                        </a:rPr>
                        <a:t>Photographs for ID/swipe system in College Library</a:t>
                      </a:r>
                      <a:endParaRPr lang="en-GB" sz="1800" baseline="0" dirty="0">
                        <a:solidFill>
                          <a:srgbClr val="00B050"/>
                        </a:solidFill>
                        <a:latin typeface="Calibri"/>
                        <a:cs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1"/>
                  </a:ext>
                </a:extLst>
              </a:tr>
              <a:tr h="370840">
                <a:tc>
                  <a:txBody>
                    <a:bodyPr/>
                    <a:lstStyle/>
                    <a:p>
                      <a:r>
                        <a:rPr lang="en-GB" sz="1800" dirty="0">
                          <a:latin typeface="Calibri"/>
                        </a:rPr>
                        <a:t>11.00</a:t>
                      </a:r>
                      <a:r>
                        <a:rPr lang="en-GB" sz="1800" baseline="0" dirty="0">
                          <a:latin typeface="Calibri"/>
                        </a:rPr>
                        <a:t> - 11.15</a:t>
                      </a:r>
                    </a:p>
                    <a:p>
                      <a:pPr lvl="0">
                        <a:buNone/>
                      </a:pPr>
                      <a:r>
                        <a:rPr lang="en-GB" sz="1800" b="1" i="0" u="none" strike="noStrike" baseline="0" noProof="0" dirty="0">
                          <a:solidFill>
                            <a:srgbClr val="000000"/>
                          </a:solidFill>
                          <a:latin typeface="Calibri"/>
                        </a:rPr>
                        <a:t>Break</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GB" sz="1800" dirty="0">
                          <a:latin typeface="Calibri"/>
                        </a:rPr>
                        <a:t>Morning Break</a:t>
                      </a:r>
                      <a:endParaRPr lang="en-GB" sz="1800" b="0" dirty="0">
                        <a:latin typeface="Calibri"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2"/>
                  </a:ext>
                </a:extLst>
              </a:tr>
              <a:tr h="370840">
                <a:tc>
                  <a:txBody>
                    <a:bodyPr/>
                    <a:lstStyle/>
                    <a:p>
                      <a:r>
                        <a:rPr lang="en-GB" sz="1800" dirty="0">
                          <a:latin typeface="Calibri"/>
                        </a:rPr>
                        <a:t>11.20 - 12.20</a:t>
                      </a:r>
                    </a:p>
                    <a:p>
                      <a:r>
                        <a:rPr lang="en-GB" sz="1800" b="1" dirty="0">
                          <a:latin typeface="Calibri"/>
                        </a:rPr>
                        <a:t>Period 3</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aseline="0" dirty="0">
                          <a:latin typeface="Calibri"/>
                        </a:rPr>
                        <a:t>Select </a:t>
                      </a:r>
                      <a:r>
                        <a:rPr lang="en-GB" sz="1800" dirty="0">
                          <a:latin typeface="Calibri"/>
                        </a:rPr>
                        <a:t>an appropriate</a:t>
                      </a:r>
                      <a:r>
                        <a:rPr lang="en-GB" sz="1800" baseline="0" dirty="0">
                          <a:latin typeface="Calibri"/>
                        </a:rPr>
                        <a:t> </a:t>
                      </a:r>
                      <a:r>
                        <a:rPr lang="en-GB" sz="1800" baseline="0" dirty="0">
                          <a:solidFill>
                            <a:srgbClr val="00B050"/>
                          </a:solidFill>
                          <a:latin typeface="Calibri"/>
                        </a:rPr>
                        <a:t>lesson</a:t>
                      </a:r>
                    </a:p>
                    <a:p>
                      <a:pPr marL="0" marR="0" lvl="0" indent="0" algn="l">
                        <a:lnSpc>
                          <a:spcPct val="100000"/>
                        </a:lnSpc>
                        <a:spcBef>
                          <a:spcPts val="0"/>
                        </a:spcBef>
                        <a:spcAft>
                          <a:spcPts val="0"/>
                        </a:spcAft>
                        <a:buNone/>
                      </a:pPr>
                      <a:endParaRPr lang="en-US" sz="1800" b="0" i="0" u="none" strike="noStrike" baseline="0" noProof="0" dirty="0">
                        <a:solidFill>
                          <a:srgbClr val="FF0000"/>
                        </a:solidFill>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3"/>
                  </a:ext>
                </a:extLst>
              </a:tr>
              <a:tr h="370840">
                <a:tc>
                  <a:txBody>
                    <a:bodyPr/>
                    <a:lstStyle/>
                    <a:p>
                      <a:r>
                        <a:rPr lang="en-GB" sz="1800" dirty="0">
                          <a:latin typeface="Calibri"/>
                        </a:rPr>
                        <a:t>12.25</a:t>
                      </a:r>
                      <a:r>
                        <a:rPr lang="en-GB" sz="1800" baseline="0" dirty="0">
                          <a:latin typeface="Calibri"/>
                        </a:rPr>
                        <a:t> - </a:t>
                      </a:r>
                      <a:r>
                        <a:rPr lang="en-GB" sz="1800" dirty="0">
                          <a:latin typeface="Calibri"/>
                        </a:rPr>
                        <a:t>13.25 </a:t>
                      </a:r>
                    </a:p>
                    <a:p>
                      <a:r>
                        <a:rPr lang="en-GB" sz="1800" b="1" dirty="0">
                          <a:latin typeface="Calibri"/>
                        </a:rPr>
                        <a:t>Period 4</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aseline="0" dirty="0">
                          <a:latin typeface="Calibri"/>
                        </a:rPr>
                        <a:t>Select </a:t>
                      </a:r>
                      <a:r>
                        <a:rPr lang="en-GB" sz="1800" dirty="0">
                          <a:latin typeface="Calibri"/>
                        </a:rPr>
                        <a:t>an appropriate</a:t>
                      </a:r>
                      <a:r>
                        <a:rPr lang="en-GB" sz="1800" baseline="0" dirty="0">
                          <a:latin typeface="Calibri"/>
                        </a:rPr>
                        <a:t> </a:t>
                      </a:r>
                      <a:r>
                        <a:rPr lang="en-GB" sz="1800" baseline="0" dirty="0">
                          <a:solidFill>
                            <a:srgbClr val="00B050"/>
                          </a:solidFill>
                          <a:latin typeface="Calibri"/>
                        </a:rPr>
                        <a:t>lesson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FF0000"/>
                          </a:solidFill>
                          <a:effectLst/>
                          <a:latin typeface="Calibri"/>
                          <a:ea typeface="+mn-ea"/>
                          <a:cs typeface="Calibri"/>
                        </a:rPr>
                        <a:t>Photographs for ID/swipe system in College Library</a:t>
                      </a:r>
                      <a:endParaRPr lang="en-GB" sz="1800" baseline="0" dirty="0">
                        <a:solidFill>
                          <a:srgbClr val="00B050"/>
                        </a:solidFill>
                        <a:latin typeface="Calibri"/>
                        <a:cs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4"/>
                  </a:ext>
                </a:extLst>
              </a:tr>
              <a:tr h="370840">
                <a:tc>
                  <a:txBody>
                    <a:bodyPr/>
                    <a:lstStyle/>
                    <a:p>
                      <a:r>
                        <a:rPr lang="en-GB" sz="1800" dirty="0">
                          <a:latin typeface="Calibri"/>
                        </a:rPr>
                        <a:t>13.25</a:t>
                      </a:r>
                      <a:r>
                        <a:rPr lang="en-GB" sz="1800" baseline="0" dirty="0">
                          <a:latin typeface="Calibri"/>
                        </a:rPr>
                        <a:t> - 14.</a:t>
                      </a:r>
                      <a:r>
                        <a:rPr lang="en-GB" sz="1800" dirty="0">
                          <a:latin typeface="Calibri"/>
                        </a:rPr>
                        <a:t>05</a:t>
                      </a:r>
                    </a:p>
                    <a:p>
                      <a:pPr lvl="0">
                        <a:buNone/>
                      </a:pPr>
                      <a:r>
                        <a:rPr lang="en-GB" sz="1800" b="1" i="0" u="none" strike="noStrike" noProof="0" dirty="0">
                          <a:solidFill>
                            <a:srgbClr val="000000"/>
                          </a:solidFill>
                          <a:latin typeface="Calibri"/>
                        </a:rPr>
                        <a:t>Lunch</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GB" sz="1800" dirty="0">
                          <a:latin typeface="Calibri"/>
                        </a:rPr>
                        <a:t>Lunch </a:t>
                      </a:r>
                    </a:p>
                    <a:p>
                      <a:pPr lvl="0">
                        <a:buNone/>
                      </a:pPr>
                      <a:endParaRPr lang="en-US" sz="1800" b="0" i="0" u="none" strike="noStrike" noProof="0" dirty="0">
                        <a:solidFill>
                          <a:srgbClr val="FF0000"/>
                        </a:solidFill>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5"/>
                  </a:ext>
                </a:extLst>
              </a:tr>
              <a:tr h="370840">
                <a:tc>
                  <a:txBody>
                    <a:bodyPr/>
                    <a:lstStyle/>
                    <a:p>
                      <a:r>
                        <a:rPr lang="en-GB" sz="1800" dirty="0">
                          <a:latin typeface="Calibri"/>
                        </a:rPr>
                        <a:t>14.10</a:t>
                      </a:r>
                      <a:r>
                        <a:rPr lang="en-GB" sz="1800" baseline="0" dirty="0">
                          <a:latin typeface="Calibri"/>
                        </a:rPr>
                        <a:t> - 15</a:t>
                      </a:r>
                      <a:r>
                        <a:rPr lang="en-GB" sz="1800" dirty="0">
                          <a:latin typeface="Calibri"/>
                        </a:rPr>
                        <a:t>.10</a:t>
                      </a:r>
                    </a:p>
                    <a:p>
                      <a:r>
                        <a:rPr lang="en-GB" sz="1800" b="1" dirty="0">
                          <a:latin typeface="Calibri"/>
                        </a:rPr>
                        <a:t>Period 5</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aseline="0" dirty="0">
                          <a:latin typeface="Calibri"/>
                        </a:rPr>
                        <a:t>Select </a:t>
                      </a:r>
                      <a:r>
                        <a:rPr lang="en-GB" sz="1800" dirty="0">
                          <a:latin typeface="Calibri"/>
                        </a:rPr>
                        <a:t>an appropriate</a:t>
                      </a:r>
                      <a:r>
                        <a:rPr lang="en-GB" sz="1800" baseline="0" dirty="0">
                          <a:latin typeface="Calibri"/>
                        </a:rPr>
                        <a:t> </a:t>
                      </a:r>
                      <a:r>
                        <a:rPr lang="en-GB" sz="1800" baseline="0" dirty="0">
                          <a:solidFill>
                            <a:srgbClr val="00B050"/>
                          </a:solidFill>
                          <a:latin typeface="Calibri"/>
                        </a:rPr>
                        <a:t>lesson</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6"/>
                  </a:ext>
                </a:extLst>
              </a:tr>
            </a:tbl>
          </a:graphicData>
        </a:graphic>
      </p:graphicFrame>
      <p:pic>
        <p:nvPicPr>
          <p:cNvPr id="11" name="Picture 10" descr="logo character education.png">
            <a:extLst>
              <a:ext uri="{FF2B5EF4-FFF2-40B4-BE49-F238E27FC236}">
                <a16:creationId xmlns:a16="http://schemas.microsoft.com/office/drawing/2014/main" id="{17654C23-C5F4-D333-7173-F48E7165B3E8}"/>
              </a:ext>
            </a:extLst>
          </p:cNvPr>
          <p:cNvPicPr>
            <a:picLocks noChangeAspect="1"/>
          </p:cNvPicPr>
          <p:nvPr/>
        </p:nvPicPr>
        <p:blipFill>
          <a:blip r:embed="rId2"/>
          <a:stretch>
            <a:fillRect/>
          </a:stretch>
        </p:blipFill>
        <p:spPr>
          <a:xfrm>
            <a:off x="685286" y="3431446"/>
            <a:ext cx="1986348" cy="2085460"/>
          </a:xfrm>
          <a:prstGeom prst="rect">
            <a:avLst/>
          </a:prstGeom>
        </p:spPr>
      </p:pic>
    </p:spTree>
    <p:extLst>
      <p:ext uri="{BB962C8B-B14F-4D97-AF65-F5344CB8AC3E}">
        <p14:creationId xmlns:p14="http://schemas.microsoft.com/office/powerpoint/2010/main" val="3527118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49A55-B525-1705-07BE-930B329C85A9}"/>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D06D9D54-C9F2-157C-E724-07C3C98C5AFD}"/>
              </a:ext>
            </a:extLst>
          </p:cNvPr>
          <p:cNvSpPr>
            <a:spLocks noGrp="1"/>
          </p:cNvSpPr>
          <p:nvPr>
            <p:ph type="dt" sz="half" idx="10"/>
          </p:nvPr>
        </p:nvSpPr>
        <p:spPr/>
        <p:txBody>
          <a:bodyPr/>
          <a:lstStyle/>
          <a:p>
            <a:fld id="{CF99F94F-DA77-4199-9767-0C5B34FBE0B8}" type="datetime1">
              <a:rPr lang="en-US"/>
              <a:t>7/13/2026</a:t>
            </a:fld>
            <a:endParaRPr lang="en-US"/>
          </a:p>
        </p:txBody>
      </p:sp>
      <p:sp>
        <p:nvSpPr>
          <p:cNvPr id="6" name="Footer Placeholder 5">
            <a:extLst>
              <a:ext uri="{FF2B5EF4-FFF2-40B4-BE49-F238E27FC236}">
                <a16:creationId xmlns:a16="http://schemas.microsoft.com/office/drawing/2014/main" id="{8D946814-AF2D-A8D9-A61B-265AB3F12D15}"/>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9FF9956D-180E-0D4C-E016-23BF77AC6D4F}"/>
              </a:ext>
            </a:extLst>
          </p:cNvPr>
          <p:cNvSpPr>
            <a:spLocks noGrp="1"/>
          </p:cNvSpPr>
          <p:nvPr>
            <p:ph type="sldNum" sz="quarter" idx="12"/>
          </p:nvPr>
        </p:nvSpPr>
        <p:spPr/>
        <p:txBody>
          <a:bodyPr/>
          <a:lstStyle/>
          <a:p>
            <a:fld id="{70C12960-6E85-460F-B6E3-5B82CB31AF3D}" type="slidenum">
              <a:rPr lang="en-US" dirty="0"/>
              <a:t>6</a:t>
            </a:fld>
            <a:endParaRPr lang="en-US"/>
          </a:p>
        </p:txBody>
      </p:sp>
      <p:sp>
        <p:nvSpPr>
          <p:cNvPr id="2" name="Title 1">
            <a:extLst>
              <a:ext uri="{FF2B5EF4-FFF2-40B4-BE49-F238E27FC236}">
                <a16:creationId xmlns:a16="http://schemas.microsoft.com/office/drawing/2014/main" id="{048EAEE2-20E8-53F6-7AA4-CAF16BD8EAC5}"/>
              </a:ext>
            </a:extLst>
          </p:cNvPr>
          <p:cNvSpPr>
            <a:spLocks noGrp="1"/>
          </p:cNvSpPr>
          <p:nvPr>
            <p:ph type="title" idx="4294967295"/>
          </p:nvPr>
        </p:nvSpPr>
        <p:spPr>
          <a:xfrm>
            <a:off x="6249988" y="1370013"/>
            <a:ext cx="2894012" cy="1471612"/>
          </a:xfrm>
        </p:spPr>
        <p:txBody>
          <a:bodyPr/>
          <a:lstStyle/>
          <a:p>
            <a:r>
              <a:rPr lang="en-US" sz="4250"/>
              <a:t>Taster </a:t>
            </a:r>
            <a:br>
              <a:rPr lang="en-US" sz="4250"/>
            </a:br>
            <a:r>
              <a:rPr lang="en-US" sz="4250"/>
              <a:t>Day 2</a:t>
            </a:r>
            <a:endParaRPr lang="en-US"/>
          </a:p>
        </p:txBody>
      </p:sp>
      <p:sp>
        <p:nvSpPr>
          <p:cNvPr id="4" name="Text Placeholder 3">
            <a:extLst>
              <a:ext uri="{FF2B5EF4-FFF2-40B4-BE49-F238E27FC236}">
                <a16:creationId xmlns:a16="http://schemas.microsoft.com/office/drawing/2014/main" id="{94824049-E9A5-4ADC-4D6E-4AD64B01C2D0}"/>
              </a:ext>
            </a:extLst>
          </p:cNvPr>
          <p:cNvSpPr>
            <a:spLocks noGrp="1"/>
          </p:cNvSpPr>
          <p:nvPr>
            <p:ph type="body" sz="half" idx="4294967295"/>
          </p:nvPr>
        </p:nvSpPr>
        <p:spPr>
          <a:xfrm>
            <a:off x="6249988" y="2841625"/>
            <a:ext cx="2894012" cy="2935288"/>
          </a:xfrm>
        </p:spPr>
        <p:txBody>
          <a:bodyPr vert="horz" lIns="91440" tIns="45720" rIns="91440" bIns="45720" rtlCol="0" anchor="t">
            <a:normAutofit/>
          </a:bodyPr>
          <a:lstStyle/>
          <a:p>
            <a:r>
              <a:rPr lang="en-US" sz="2100" dirty="0"/>
              <a:t>Mon 30 July 2026</a:t>
            </a:r>
            <a:endParaRPr lang="en-US" dirty="0"/>
          </a:p>
        </p:txBody>
      </p:sp>
      <p:graphicFrame>
        <p:nvGraphicFramePr>
          <p:cNvPr id="9" name="Table 8">
            <a:extLst>
              <a:ext uri="{FF2B5EF4-FFF2-40B4-BE49-F238E27FC236}">
                <a16:creationId xmlns:a16="http://schemas.microsoft.com/office/drawing/2014/main" id="{8395E704-8AE9-CF4E-1F9F-685085E318D2}"/>
              </a:ext>
            </a:extLst>
          </p:cNvPr>
          <p:cNvGraphicFramePr>
            <a:graphicFrameLocks noGrp="1"/>
          </p:cNvGraphicFramePr>
          <p:nvPr>
            <p:extLst>
              <p:ext uri="{D42A27DB-BD31-4B8C-83A1-F6EECF244321}">
                <p14:modId xmlns:p14="http://schemas.microsoft.com/office/powerpoint/2010/main" val="2761680083"/>
              </p:ext>
            </p:extLst>
          </p:nvPr>
        </p:nvGraphicFramePr>
        <p:xfrm>
          <a:off x="205946" y="205946"/>
          <a:ext cx="5327878" cy="6400800"/>
        </p:xfrm>
        <a:graphic>
          <a:graphicData uri="http://schemas.openxmlformats.org/drawingml/2006/table">
            <a:tbl>
              <a:tblPr bandRow="1">
                <a:tableStyleId>{5C22544A-7EE6-4342-B048-85BDC9FD1C3A}</a:tableStyleId>
              </a:tblPr>
              <a:tblGrid>
                <a:gridCol w="1297009">
                  <a:extLst>
                    <a:ext uri="{9D8B030D-6E8A-4147-A177-3AD203B41FA5}">
                      <a16:colId xmlns:a16="http://schemas.microsoft.com/office/drawing/2014/main" val="20000"/>
                    </a:ext>
                  </a:extLst>
                </a:gridCol>
                <a:gridCol w="4030869">
                  <a:extLst>
                    <a:ext uri="{9D8B030D-6E8A-4147-A177-3AD203B41FA5}">
                      <a16:colId xmlns:a16="http://schemas.microsoft.com/office/drawing/2014/main" val="20001"/>
                    </a:ext>
                  </a:extLst>
                </a:gridCol>
              </a:tblGrid>
              <a:tr h="370840">
                <a:tc>
                  <a:txBody>
                    <a:bodyPr/>
                    <a:lstStyle/>
                    <a:p>
                      <a:r>
                        <a:rPr lang="en-GB" sz="1800">
                          <a:latin typeface="Calibri" pitchFamily="34" charset="0"/>
                        </a:rPr>
                        <a:t>08.50</a:t>
                      </a:r>
                      <a:r>
                        <a:rPr lang="en-GB" sz="1800" baseline="0">
                          <a:latin typeface="Calibri" pitchFamily="34" charset="0"/>
                        </a:rPr>
                        <a:t> - 08</a:t>
                      </a:r>
                      <a:r>
                        <a:rPr lang="en-GB" sz="1800">
                          <a:latin typeface="Calibri" pitchFamily="34" charset="0"/>
                        </a:rPr>
                        <a:t>.55</a:t>
                      </a:r>
                    </a:p>
                    <a:p>
                      <a:r>
                        <a:rPr lang="en-GB" sz="1800" b="1">
                          <a:latin typeface="Calibri" pitchFamily="34" charset="0"/>
                        </a:rPr>
                        <a:t>Period</a:t>
                      </a:r>
                      <a:r>
                        <a:rPr lang="en-GB" sz="1800" b="1" baseline="0">
                          <a:latin typeface="Calibri" pitchFamily="34" charset="0"/>
                        </a:rPr>
                        <a:t> 1</a:t>
                      </a:r>
                      <a:endParaRPr lang="en-GB" sz="1800" b="1">
                        <a:latin typeface="Calibri"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lvl="0" indent="0" algn="l">
                        <a:lnSpc>
                          <a:spcPct val="100000"/>
                        </a:lnSpc>
                        <a:spcBef>
                          <a:spcPts val="0"/>
                        </a:spcBef>
                        <a:spcAft>
                          <a:spcPts val="0"/>
                        </a:spcAft>
                        <a:buNone/>
                      </a:pPr>
                      <a:r>
                        <a:rPr lang="en-US" sz="1800" b="0" i="0" u="none" strike="noStrike" baseline="0" noProof="0">
                          <a:solidFill>
                            <a:schemeClr val="dk1"/>
                          </a:solidFill>
                          <a:latin typeface="Calibri"/>
                        </a:rPr>
                        <a:t>From 08.45am please sign in outside the College Office</a:t>
                      </a:r>
                      <a:endParaRPr lang="en-US" sz="1800" b="0" i="0" u="none" strike="noStrike" baseline="0" noProof="0">
                        <a:solidFill>
                          <a:srgbClr val="000000"/>
                        </a:solidFill>
                        <a:latin typeface="Calibri"/>
                      </a:endParaRPr>
                    </a:p>
                    <a:p>
                      <a:pPr lvl="0">
                        <a:buNone/>
                      </a:pPr>
                      <a:r>
                        <a:rPr lang="en-GB" sz="1800" b="0" i="0" u="none" strike="noStrike" baseline="0" noProof="0">
                          <a:solidFill>
                            <a:srgbClr val="000000"/>
                          </a:solidFill>
                          <a:latin typeface="Calibri"/>
                        </a:rPr>
                        <a:t>Period 1 – select an appropriate </a:t>
                      </a:r>
                      <a:r>
                        <a:rPr lang="en-GB" sz="1800" b="0" i="0" u="none" strike="noStrike" baseline="0" noProof="0">
                          <a:solidFill>
                            <a:srgbClr val="00B050"/>
                          </a:solidFill>
                          <a:latin typeface="Calibri"/>
                        </a:rPr>
                        <a:t>lesson</a:t>
                      </a:r>
                      <a:endParaRPr lang="en-GB"/>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0"/>
                  </a:ext>
                </a:extLst>
              </a:tr>
              <a:tr h="370840">
                <a:tc>
                  <a:txBody>
                    <a:bodyPr/>
                    <a:lstStyle/>
                    <a:p>
                      <a:r>
                        <a:rPr lang="en-GB" sz="1800">
                          <a:latin typeface="Calibri" pitchFamily="34" charset="0"/>
                        </a:rPr>
                        <a:t>10.00</a:t>
                      </a:r>
                      <a:r>
                        <a:rPr lang="en-GB" sz="1800" baseline="0">
                          <a:latin typeface="Calibri" pitchFamily="34" charset="0"/>
                        </a:rPr>
                        <a:t> - </a:t>
                      </a:r>
                      <a:r>
                        <a:rPr lang="en-GB" sz="1800">
                          <a:latin typeface="Calibri" pitchFamily="34" charset="0"/>
                        </a:rPr>
                        <a:t>11.00</a:t>
                      </a:r>
                    </a:p>
                    <a:p>
                      <a:r>
                        <a:rPr lang="en-GB" sz="1800" b="1">
                          <a:latin typeface="Calibri" pitchFamily="34" charset="0"/>
                        </a:rPr>
                        <a:t>Period 2</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aseline="0">
                          <a:latin typeface="Calibri" pitchFamily="34" charset="0"/>
                        </a:rPr>
                        <a:t>Select </a:t>
                      </a:r>
                      <a:r>
                        <a:rPr lang="en-GB" sz="1800">
                          <a:latin typeface="Calibri" pitchFamily="34" charset="0"/>
                        </a:rPr>
                        <a:t>an appropriate</a:t>
                      </a:r>
                      <a:r>
                        <a:rPr lang="en-GB" sz="1800" baseline="0">
                          <a:latin typeface="Calibri" pitchFamily="34" charset="0"/>
                        </a:rPr>
                        <a:t> </a:t>
                      </a:r>
                      <a:r>
                        <a:rPr lang="en-GB" sz="1800" baseline="0">
                          <a:solidFill>
                            <a:srgbClr val="00B050"/>
                          </a:solidFill>
                          <a:latin typeface="Calibri" pitchFamily="34" charset="0"/>
                        </a:rPr>
                        <a:t>lesson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FF0000"/>
                        </a:solidFill>
                        <a:effectLst/>
                        <a:latin typeface="Calibri"/>
                        <a:ea typeface="+mn-ea"/>
                        <a:cs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1"/>
                  </a:ext>
                </a:extLst>
              </a:tr>
              <a:tr h="370840">
                <a:tc>
                  <a:txBody>
                    <a:bodyPr/>
                    <a:lstStyle/>
                    <a:p>
                      <a:r>
                        <a:rPr lang="en-GB" sz="1800">
                          <a:latin typeface="Calibri" pitchFamily="34" charset="0"/>
                        </a:rPr>
                        <a:t>11.00</a:t>
                      </a:r>
                      <a:r>
                        <a:rPr lang="en-GB" sz="1800" baseline="0">
                          <a:latin typeface="Calibri" pitchFamily="34" charset="0"/>
                        </a:rPr>
                        <a:t> - 11.15</a:t>
                      </a:r>
                    </a:p>
                    <a:p>
                      <a:pPr lvl="0">
                        <a:buNone/>
                      </a:pPr>
                      <a:r>
                        <a:rPr lang="en-GB" sz="1800" b="1" i="0" u="none" strike="noStrike" baseline="0" noProof="0">
                          <a:solidFill>
                            <a:srgbClr val="000000"/>
                          </a:solidFill>
                          <a:latin typeface="Calibri"/>
                        </a:rPr>
                        <a:t>Break</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GB" sz="1800">
                          <a:latin typeface="Calibri" pitchFamily="34" charset="0"/>
                        </a:rPr>
                        <a:t>Morning Break</a:t>
                      </a:r>
                      <a:endParaRPr lang="en-GB" sz="1800" b="0">
                        <a:latin typeface="Calibri"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2"/>
                  </a:ext>
                </a:extLst>
              </a:tr>
              <a:tr h="370840">
                <a:tc>
                  <a:txBody>
                    <a:bodyPr/>
                    <a:lstStyle/>
                    <a:p>
                      <a:r>
                        <a:rPr lang="en-GB" sz="1800">
                          <a:latin typeface="Calibri" pitchFamily="34" charset="0"/>
                        </a:rPr>
                        <a:t>11.20 - 12.20</a:t>
                      </a:r>
                    </a:p>
                    <a:p>
                      <a:r>
                        <a:rPr lang="en-GB" sz="1800" b="1">
                          <a:latin typeface="Calibri" pitchFamily="34" charset="0"/>
                        </a:rPr>
                        <a:t>Period 3</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aseline="0">
                          <a:latin typeface="Calibri" pitchFamily="34" charset="0"/>
                        </a:rPr>
                        <a:t>Select </a:t>
                      </a:r>
                      <a:r>
                        <a:rPr lang="en-GB" sz="1800">
                          <a:latin typeface="Calibri" pitchFamily="34" charset="0"/>
                        </a:rPr>
                        <a:t>an appropriate</a:t>
                      </a:r>
                      <a:r>
                        <a:rPr lang="en-GB" sz="1800" baseline="0">
                          <a:latin typeface="Calibri" pitchFamily="34" charset="0"/>
                        </a:rPr>
                        <a:t> </a:t>
                      </a:r>
                      <a:r>
                        <a:rPr lang="en-GB" sz="1800" baseline="0">
                          <a:solidFill>
                            <a:srgbClr val="00B050"/>
                          </a:solidFill>
                          <a:latin typeface="Calibri" pitchFamily="34" charset="0"/>
                        </a:rPr>
                        <a:t>lesson</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3"/>
                  </a:ext>
                </a:extLst>
              </a:tr>
              <a:tr h="370840">
                <a:tc>
                  <a:txBody>
                    <a:bodyPr/>
                    <a:lstStyle/>
                    <a:p>
                      <a:r>
                        <a:rPr lang="en-GB" sz="1800">
                          <a:latin typeface="Calibri" pitchFamily="34" charset="0"/>
                        </a:rPr>
                        <a:t>12.25</a:t>
                      </a:r>
                      <a:r>
                        <a:rPr lang="en-GB" sz="1800" baseline="0">
                          <a:latin typeface="Calibri" pitchFamily="34" charset="0"/>
                        </a:rPr>
                        <a:t> - </a:t>
                      </a:r>
                      <a:r>
                        <a:rPr lang="en-GB" sz="1800">
                          <a:latin typeface="Calibri" pitchFamily="34" charset="0"/>
                        </a:rPr>
                        <a:t>13.25 </a:t>
                      </a:r>
                    </a:p>
                    <a:p>
                      <a:r>
                        <a:rPr lang="en-GB" sz="1800" b="1">
                          <a:latin typeface="Calibri" pitchFamily="34" charset="0"/>
                        </a:rPr>
                        <a:t>Period 4</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aseline="0">
                          <a:latin typeface="Calibri" pitchFamily="34" charset="0"/>
                        </a:rPr>
                        <a:t>Select </a:t>
                      </a:r>
                      <a:r>
                        <a:rPr lang="en-GB" sz="1800">
                          <a:latin typeface="Calibri" pitchFamily="34" charset="0"/>
                        </a:rPr>
                        <a:t>an appropriate</a:t>
                      </a:r>
                      <a:r>
                        <a:rPr lang="en-GB" sz="1800" baseline="0">
                          <a:latin typeface="Calibri" pitchFamily="34" charset="0"/>
                        </a:rPr>
                        <a:t> </a:t>
                      </a:r>
                      <a:r>
                        <a:rPr lang="en-GB" sz="1800" baseline="0">
                          <a:solidFill>
                            <a:srgbClr val="00B050"/>
                          </a:solidFill>
                          <a:latin typeface="Calibri" pitchFamily="34" charset="0"/>
                        </a:rPr>
                        <a:t>lesson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FF0000"/>
                        </a:solidFill>
                        <a:effectLst/>
                        <a:latin typeface="Calibri"/>
                        <a:ea typeface="+mn-ea"/>
                        <a:cs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4"/>
                  </a:ext>
                </a:extLst>
              </a:tr>
              <a:tr h="370840">
                <a:tc>
                  <a:txBody>
                    <a:bodyPr/>
                    <a:lstStyle/>
                    <a:p>
                      <a:r>
                        <a:rPr lang="en-GB" sz="1800">
                          <a:latin typeface="Calibri" pitchFamily="34" charset="0"/>
                        </a:rPr>
                        <a:t>13.25</a:t>
                      </a:r>
                      <a:r>
                        <a:rPr lang="en-GB" sz="1800" baseline="0">
                          <a:latin typeface="Calibri" pitchFamily="34" charset="0"/>
                        </a:rPr>
                        <a:t> - 14.</a:t>
                      </a:r>
                      <a:r>
                        <a:rPr lang="en-GB" sz="1800">
                          <a:latin typeface="Calibri" pitchFamily="34" charset="0"/>
                        </a:rPr>
                        <a:t>05</a:t>
                      </a:r>
                    </a:p>
                    <a:p>
                      <a:pPr lvl="0">
                        <a:buNone/>
                      </a:pPr>
                      <a:r>
                        <a:rPr lang="en-GB" sz="1800" b="1" i="0" u="none" strike="noStrike" noProof="0">
                          <a:solidFill>
                            <a:srgbClr val="000000"/>
                          </a:solidFill>
                          <a:latin typeface="Calibri"/>
                        </a:rPr>
                        <a:t>Lunch</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GB" sz="1800">
                          <a:latin typeface="Calibri" pitchFamily="34" charset="0"/>
                        </a:rPr>
                        <a:t>Lunch </a:t>
                      </a:r>
                    </a:p>
                    <a:p>
                      <a:pPr lvl="0">
                        <a:buNone/>
                      </a:pPr>
                      <a:r>
                        <a:rPr lang="en-US" sz="1800" b="0" i="0" u="none" strike="noStrike" noProof="0">
                          <a:solidFill>
                            <a:srgbClr val="FF0000"/>
                          </a:solidFill>
                          <a:latin typeface="Calibri"/>
                        </a:rPr>
                        <a:t>Photographs for ID/swipe system in College Library</a:t>
                      </a:r>
                      <a:endParaRPr lang="en-GB"/>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5"/>
                  </a:ext>
                </a:extLst>
              </a:tr>
              <a:tr h="370840">
                <a:tc>
                  <a:txBody>
                    <a:bodyPr/>
                    <a:lstStyle/>
                    <a:p>
                      <a:r>
                        <a:rPr lang="en-GB" sz="1800">
                          <a:latin typeface="Calibri" pitchFamily="34" charset="0"/>
                        </a:rPr>
                        <a:t>14.10</a:t>
                      </a:r>
                      <a:r>
                        <a:rPr lang="en-GB" sz="1800" baseline="0">
                          <a:latin typeface="Calibri" pitchFamily="34" charset="0"/>
                        </a:rPr>
                        <a:t> - 15</a:t>
                      </a:r>
                      <a:r>
                        <a:rPr lang="en-GB" sz="1800">
                          <a:latin typeface="Calibri" pitchFamily="34" charset="0"/>
                        </a:rPr>
                        <a:t>.10</a:t>
                      </a:r>
                    </a:p>
                    <a:p>
                      <a:r>
                        <a:rPr lang="en-GB" sz="1800" b="1">
                          <a:latin typeface="Calibri" pitchFamily="34" charset="0"/>
                        </a:rPr>
                        <a:t>Period 5</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aseline="0">
                          <a:latin typeface="Calibri" pitchFamily="34" charset="0"/>
                        </a:rPr>
                        <a:t>Select </a:t>
                      </a:r>
                      <a:r>
                        <a:rPr lang="en-GB" sz="1800">
                          <a:latin typeface="Calibri" pitchFamily="34" charset="0"/>
                        </a:rPr>
                        <a:t>an appropriate</a:t>
                      </a:r>
                      <a:r>
                        <a:rPr lang="en-GB" sz="1800" baseline="0">
                          <a:latin typeface="Calibri" pitchFamily="34" charset="0"/>
                        </a:rPr>
                        <a:t> </a:t>
                      </a:r>
                      <a:r>
                        <a:rPr lang="en-GB" sz="1800" baseline="0">
                          <a:solidFill>
                            <a:srgbClr val="00B050"/>
                          </a:solidFill>
                          <a:latin typeface="Calibri" pitchFamily="34" charset="0"/>
                        </a:rPr>
                        <a:t>lesson</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0006"/>
                  </a:ext>
                </a:extLst>
              </a:tr>
            </a:tbl>
          </a:graphicData>
        </a:graphic>
      </p:graphicFrame>
      <p:pic>
        <p:nvPicPr>
          <p:cNvPr id="11" name="Picture 10" descr="logo character education.png">
            <a:extLst>
              <a:ext uri="{FF2B5EF4-FFF2-40B4-BE49-F238E27FC236}">
                <a16:creationId xmlns:a16="http://schemas.microsoft.com/office/drawing/2014/main" id="{6375D455-4564-D4C3-2FFA-95EE4F429C35}"/>
              </a:ext>
            </a:extLst>
          </p:cNvPr>
          <p:cNvPicPr>
            <a:picLocks noChangeAspect="1"/>
          </p:cNvPicPr>
          <p:nvPr/>
        </p:nvPicPr>
        <p:blipFill>
          <a:blip r:embed="rId2"/>
          <a:stretch>
            <a:fillRect/>
          </a:stretch>
        </p:blipFill>
        <p:spPr>
          <a:xfrm>
            <a:off x="5741259" y="3421148"/>
            <a:ext cx="1986348" cy="2085460"/>
          </a:xfrm>
          <a:prstGeom prst="rect">
            <a:avLst/>
          </a:prstGeom>
        </p:spPr>
      </p:pic>
    </p:spTree>
    <p:extLst>
      <p:ext uri="{BB962C8B-B14F-4D97-AF65-F5344CB8AC3E}">
        <p14:creationId xmlns:p14="http://schemas.microsoft.com/office/powerpoint/2010/main" val="3478126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3B3D8-1FE6-D4B1-DE47-7BE4C1A8BD89}"/>
            </a:ext>
          </a:extLst>
        </p:cNvPr>
        <p:cNvGrpSpPr/>
        <p:nvPr/>
      </p:nvGrpSpPr>
      <p:grpSpPr>
        <a:xfrm>
          <a:off x="0" y="0"/>
          <a:ext cx="0" cy="0"/>
          <a:chOff x="0" y="0"/>
          <a:chExt cx="0" cy="0"/>
        </a:xfrm>
      </p:grpSpPr>
      <p:pic>
        <p:nvPicPr>
          <p:cNvPr id="3" name="Picture 2" descr="Plume School | The Maylands Mayl">
            <a:extLst>
              <a:ext uri="{FF2B5EF4-FFF2-40B4-BE49-F238E27FC236}">
                <a16:creationId xmlns:a16="http://schemas.microsoft.com/office/drawing/2014/main" id="{030DEB94-AD72-346D-C83F-6C0EF31A8B6C}"/>
              </a:ext>
            </a:extLst>
          </p:cNvPr>
          <p:cNvPicPr>
            <a:picLocks noChangeAspect="1"/>
          </p:cNvPicPr>
          <p:nvPr/>
        </p:nvPicPr>
        <p:blipFill>
          <a:blip r:embed="rId2"/>
          <a:srcRect l="24932"/>
          <a:stretch>
            <a:fillRect/>
          </a:stretch>
        </p:blipFill>
        <p:spPr>
          <a:xfrm>
            <a:off x="20" y="10"/>
            <a:ext cx="9152405" cy="6857997"/>
          </a:xfrm>
          <a:prstGeom prst="rect">
            <a:avLst/>
          </a:prstGeom>
          <a:noFill/>
        </p:spPr>
      </p:pic>
      <p:sp>
        <p:nvSpPr>
          <p:cNvPr id="4" name="TextBox 3">
            <a:extLst>
              <a:ext uri="{FF2B5EF4-FFF2-40B4-BE49-F238E27FC236}">
                <a16:creationId xmlns:a16="http://schemas.microsoft.com/office/drawing/2014/main" id="{A3CD9A16-A1C9-13ED-4BCD-B5E965924B9E}"/>
              </a:ext>
            </a:extLst>
          </p:cNvPr>
          <p:cNvSpPr txBox="1"/>
          <p:nvPr/>
        </p:nvSpPr>
        <p:spPr>
          <a:xfrm>
            <a:off x="3414308" y="2744709"/>
            <a:ext cx="5290576"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6600">
                <a:solidFill>
                  <a:srgbClr val="002060"/>
                </a:solidFill>
                <a:latin typeface="Franklin Gothic Book"/>
              </a:rPr>
              <a:t>Why Plume?</a:t>
            </a:r>
          </a:p>
        </p:txBody>
      </p:sp>
    </p:spTree>
    <p:extLst>
      <p:ext uri="{BB962C8B-B14F-4D97-AF65-F5344CB8AC3E}">
        <p14:creationId xmlns:p14="http://schemas.microsoft.com/office/powerpoint/2010/main" val="3366348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22707-6137-5477-524C-0A3EFAE1433D}"/>
              </a:ext>
            </a:extLst>
          </p:cNvPr>
          <p:cNvSpPr>
            <a:spLocks noGrp="1"/>
          </p:cNvSpPr>
          <p:nvPr>
            <p:ph type="title"/>
          </p:nvPr>
        </p:nvSpPr>
        <p:spPr>
          <a:xfrm>
            <a:off x="684471" y="1463038"/>
            <a:ext cx="2894548" cy="1471548"/>
          </a:xfrm>
        </p:spPr>
        <p:txBody>
          <a:bodyPr vert="horz" lIns="91440" tIns="45720" rIns="91440" bIns="45720" rtlCol="0" anchor="t">
            <a:normAutofit/>
          </a:bodyPr>
          <a:lstStyle/>
          <a:p>
            <a:r>
              <a:rPr lang="en-US" kern="1200"/>
              <a:t>Why Plume?</a:t>
            </a:r>
          </a:p>
        </p:txBody>
      </p:sp>
      <p:sp>
        <p:nvSpPr>
          <p:cNvPr id="24" name="Text Placeholder 3">
            <a:extLst>
              <a:ext uri="{FF2B5EF4-FFF2-40B4-BE49-F238E27FC236}">
                <a16:creationId xmlns:a16="http://schemas.microsoft.com/office/drawing/2014/main" id="{0C13E9BB-0573-EA9F-3F9F-20EA571C78D6}"/>
              </a:ext>
            </a:extLst>
          </p:cNvPr>
          <p:cNvSpPr>
            <a:spLocks noGrp="1"/>
          </p:cNvSpPr>
          <p:nvPr>
            <p:ph type="body" sz="half" idx="2"/>
          </p:nvPr>
        </p:nvSpPr>
        <p:spPr>
          <a:xfrm>
            <a:off x="684471" y="2934587"/>
            <a:ext cx="2894548" cy="2934401"/>
          </a:xfrm>
        </p:spPr>
        <p:txBody>
          <a:bodyPr/>
          <a:lstStyle/>
          <a:p>
            <a:endParaRPr lang="en-US"/>
          </a:p>
        </p:txBody>
      </p:sp>
      <p:sp>
        <p:nvSpPr>
          <p:cNvPr id="4" name="Date Placeholder 3">
            <a:extLst>
              <a:ext uri="{FF2B5EF4-FFF2-40B4-BE49-F238E27FC236}">
                <a16:creationId xmlns:a16="http://schemas.microsoft.com/office/drawing/2014/main" id="{CD8FFDCB-E154-0C11-A5D9-04B70AF15D25}"/>
              </a:ext>
            </a:extLst>
          </p:cNvPr>
          <p:cNvSpPr>
            <a:spLocks noGrp="1"/>
          </p:cNvSpPr>
          <p:nvPr>
            <p:ph type="dt" sz="half" idx="10"/>
          </p:nvPr>
        </p:nvSpPr>
        <p:spPr>
          <a:xfrm>
            <a:off x="684471" y="6356351"/>
            <a:ext cx="2057400" cy="365125"/>
          </a:xfrm>
        </p:spPr>
        <p:txBody>
          <a:bodyPr vert="horz" lIns="91440" tIns="45720" rIns="91440" bIns="45720" rtlCol="0" anchor="ctr">
            <a:normAutofit/>
          </a:bodyPr>
          <a:lstStyle/>
          <a:p>
            <a:pPr>
              <a:spcAft>
                <a:spcPts val="600"/>
              </a:spcAft>
            </a:pPr>
            <a:fld id="{0F8B06CB-3FBA-4143-8ECA-B200C87FC41E}" type="datetime1">
              <a:rPr lang="en-US"/>
              <a:pPr>
                <a:spcAft>
                  <a:spcPts val="600"/>
                </a:spcAft>
              </a:pPr>
              <a:t>7/13/2026</a:t>
            </a:fld>
            <a:endParaRPr lang="en-US"/>
          </a:p>
        </p:txBody>
      </p:sp>
      <p:sp>
        <p:nvSpPr>
          <p:cNvPr id="5" name="Footer Placeholder 4">
            <a:extLst>
              <a:ext uri="{FF2B5EF4-FFF2-40B4-BE49-F238E27FC236}">
                <a16:creationId xmlns:a16="http://schemas.microsoft.com/office/drawing/2014/main" id="{5BF1F6FF-446B-3C12-D03B-8A6509731D08}"/>
              </a:ext>
            </a:extLst>
          </p:cNvPr>
          <p:cNvSpPr>
            <a:spLocks noGrp="1"/>
          </p:cNvSpPr>
          <p:nvPr>
            <p:ph type="ftr" sz="quarter" idx="11"/>
          </p:nvPr>
        </p:nvSpPr>
        <p:spPr>
          <a:xfrm>
            <a:off x="5075717" y="6356351"/>
            <a:ext cx="3030280" cy="365125"/>
          </a:xfrm>
        </p:spPr>
        <p:txBody>
          <a:bodyPr vert="horz" lIns="91440" tIns="45720" rIns="91440" bIns="45720" rtlCol="0" anchor="ctr">
            <a:normAutofit/>
          </a:bodyPr>
          <a:lstStyle/>
          <a:p>
            <a:pPr>
              <a:lnSpc>
                <a:spcPct val="90000"/>
              </a:lnSpc>
              <a:spcAft>
                <a:spcPts val="600"/>
              </a:spcAft>
            </a:pPr>
            <a:r>
              <a:rPr lang="en-US" sz="700" b="1" kern="1200" cap="all" spc="400" baseline="0"/>
              <a:t>
              </a:t>
            </a:r>
          </a:p>
        </p:txBody>
      </p:sp>
      <p:sp>
        <p:nvSpPr>
          <p:cNvPr id="6" name="Slide Number Placeholder 5">
            <a:extLst>
              <a:ext uri="{FF2B5EF4-FFF2-40B4-BE49-F238E27FC236}">
                <a16:creationId xmlns:a16="http://schemas.microsoft.com/office/drawing/2014/main" id="{7909921D-165E-AD9C-39A7-37FED51555CB}"/>
              </a:ext>
            </a:extLst>
          </p:cNvPr>
          <p:cNvSpPr>
            <a:spLocks noGrp="1"/>
          </p:cNvSpPr>
          <p:nvPr>
            <p:ph type="sldNum" sz="quarter" idx="12"/>
          </p:nvPr>
        </p:nvSpPr>
        <p:spPr>
          <a:xfrm>
            <a:off x="8105996" y="6356351"/>
            <a:ext cx="542261" cy="365125"/>
          </a:xfrm>
        </p:spPr>
        <p:txBody>
          <a:bodyPr vert="horz" lIns="91440" tIns="45720" rIns="91440" bIns="45720" rtlCol="0" anchor="ctr">
            <a:normAutofit/>
          </a:bodyPr>
          <a:lstStyle/>
          <a:p>
            <a:pPr>
              <a:spcAft>
                <a:spcPts val="600"/>
              </a:spcAft>
            </a:pPr>
            <a:fld id="{70C12960-6E85-460F-B6E3-5B82CB31AF3D}" type="slidenum">
              <a:rPr lang="en-US" dirty="0"/>
              <a:pPr>
                <a:spcAft>
                  <a:spcPts val="600"/>
                </a:spcAft>
              </a:pPr>
              <a:t>8</a:t>
            </a:fld>
            <a:endParaRPr lang="en-US"/>
          </a:p>
        </p:txBody>
      </p:sp>
      <p:graphicFrame>
        <p:nvGraphicFramePr>
          <p:cNvPr id="15" name="Content Placeholder 2">
            <a:extLst>
              <a:ext uri="{FF2B5EF4-FFF2-40B4-BE49-F238E27FC236}">
                <a16:creationId xmlns:a16="http://schemas.microsoft.com/office/drawing/2014/main" id="{E3C272A3-EEF2-8F99-73CC-17FBB9B24CCC}"/>
              </a:ext>
            </a:extLst>
          </p:cNvPr>
          <p:cNvGraphicFramePr/>
          <p:nvPr>
            <p:extLst>
              <p:ext uri="{D42A27DB-BD31-4B8C-83A1-F6EECF244321}">
                <p14:modId xmlns:p14="http://schemas.microsoft.com/office/powerpoint/2010/main" val="80847950"/>
              </p:ext>
            </p:extLst>
          </p:nvPr>
        </p:nvGraphicFramePr>
        <p:xfrm>
          <a:off x="3145986" y="153345"/>
          <a:ext cx="5658879" cy="6201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7" name="Picture 176" descr="logo character education.png">
            <a:extLst>
              <a:ext uri="{FF2B5EF4-FFF2-40B4-BE49-F238E27FC236}">
                <a16:creationId xmlns:a16="http://schemas.microsoft.com/office/drawing/2014/main" id="{07E04FFD-58A2-B4E2-CE02-2C8015B5A023}"/>
              </a:ext>
            </a:extLst>
          </p:cNvPr>
          <p:cNvPicPr>
            <a:picLocks noChangeAspect="1"/>
          </p:cNvPicPr>
          <p:nvPr/>
        </p:nvPicPr>
        <p:blipFill>
          <a:blip r:embed="rId7"/>
          <a:stretch>
            <a:fillRect/>
          </a:stretch>
        </p:blipFill>
        <p:spPr>
          <a:xfrm>
            <a:off x="551421" y="2803310"/>
            <a:ext cx="1986348" cy="2085460"/>
          </a:xfrm>
          <a:prstGeom prst="rect">
            <a:avLst/>
          </a:prstGeom>
        </p:spPr>
      </p:pic>
    </p:spTree>
    <p:extLst>
      <p:ext uri="{BB962C8B-B14F-4D97-AF65-F5344CB8AC3E}">
        <p14:creationId xmlns:p14="http://schemas.microsoft.com/office/powerpoint/2010/main" val="341920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graphicEl>
                                              <a:dgm id="{E1B875E0-7360-47DA-8DCD-AA6E3FA27DED}"/>
                                            </p:graphicEl>
                                          </p:spTgt>
                                        </p:tgtEl>
                                        <p:attrNameLst>
                                          <p:attrName>style.visibility</p:attrName>
                                        </p:attrNameLst>
                                      </p:cBhvr>
                                      <p:to>
                                        <p:strVal val="visible"/>
                                      </p:to>
                                    </p:set>
                                    <p:animEffect transition="in" filter="fade">
                                      <p:cBhvr>
                                        <p:cTn id="7" dur="500"/>
                                        <p:tgtEl>
                                          <p:spTgt spid="15">
                                            <p:graphicEl>
                                              <a:dgm id="{E1B875E0-7360-47DA-8DCD-AA6E3FA27DE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graphicEl>
                                              <a:dgm id="{44750C50-11DA-4819-9524-2D7618887450}"/>
                                            </p:graphicEl>
                                          </p:spTgt>
                                        </p:tgtEl>
                                        <p:attrNameLst>
                                          <p:attrName>style.visibility</p:attrName>
                                        </p:attrNameLst>
                                      </p:cBhvr>
                                      <p:to>
                                        <p:strVal val="visible"/>
                                      </p:to>
                                    </p:set>
                                    <p:animEffect transition="in" filter="fade">
                                      <p:cBhvr>
                                        <p:cTn id="12" dur="500"/>
                                        <p:tgtEl>
                                          <p:spTgt spid="15">
                                            <p:graphicEl>
                                              <a:dgm id="{44750C50-11DA-4819-9524-2D761888745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graphicEl>
                                              <a:dgm id="{C97B3802-5DFB-4E94-B5B2-AA3306D5E048}"/>
                                            </p:graphicEl>
                                          </p:spTgt>
                                        </p:tgtEl>
                                        <p:attrNameLst>
                                          <p:attrName>style.visibility</p:attrName>
                                        </p:attrNameLst>
                                      </p:cBhvr>
                                      <p:to>
                                        <p:strVal val="visible"/>
                                      </p:to>
                                    </p:set>
                                    <p:animEffect transition="in" filter="fade">
                                      <p:cBhvr>
                                        <p:cTn id="17" dur="500"/>
                                        <p:tgtEl>
                                          <p:spTgt spid="15">
                                            <p:graphicEl>
                                              <a:dgm id="{C97B3802-5DFB-4E94-B5B2-AA3306D5E048}"/>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graphicEl>
                                              <a:dgm id="{5745884F-21BB-4C8D-98D8-132B155B01A6}"/>
                                            </p:graphicEl>
                                          </p:spTgt>
                                        </p:tgtEl>
                                        <p:attrNameLst>
                                          <p:attrName>style.visibility</p:attrName>
                                        </p:attrNameLst>
                                      </p:cBhvr>
                                      <p:to>
                                        <p:strVal val="visible"/>
                                      </p:to>
                                    </p:set>
                                    <p:animEffect transition="in" filter="fade">
                                      <p:cBhvr>
                                        <p:cTn id="22" dur="500"/>
                                        <p:tgtEl>
                                          <p:spTgt spid="15">
                                            <p:graphicEl>
                                              <a:dgm id="{5745884F-21BB-4C8D-98D8-132B155B01A6}"/>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graphicEl>
                                              <a:dgm id="{25599A04-70FF-4D02-B1D1-74FEECE448B9}"/>
                                            </p:graphicEl>
                                          </p:spTgt>
                                        </p:tgtEl>
                                        <p:attrNameLst>
                                          <p:attrName>style.visibility</p:attrName>
                                        </p:attrNameLst>
                                      </p:cBhvr>
                                      <p:to>
                                        <p:strVal val="visible"/>
                                      </p:to>
                                    </p:set>
                                    <p:animEffect transition="in" filter="fade">
                                      <p:cBhvr>
                                        <p:cTn id="27" dur="500"/>
                                        <p:tgtEl>
                                          <p:spTgt spid="15">
                                            <p:graphicEl>
                                              <a:dgm id="{25599A04-70FF-4D02-B1D1-74FEECE448B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graphicEl>
                                              <a:dgm id="{48C768CB-CCE0-4A93-B38D-656D3DF224F6}"/>
                                            </p:graphicEl>
                                          </p:spTgt>
                                        </p:tgtEl>
                                        <p:attrNameLst>
                                          <p:attrName>style.visibility</p:attrName>
                                        </p:attrNameLst>
                                      </p:cBhvr>
                                      <p:to>
                                        <p:strVal val="visible"/>
                                      </p:to>
                                    </p:set>
                                    <p:animEffect transition="in" filter="fade">
                                      <p:cBhvr>
                                        <p:cTn id="32" dur="500"/>
                                        <p:tgtEl>
                                          <p:spTgt spid="15">
                                            <p:graphicEl>
                                              <a:dgm id="{48C768CB-CCE0-4A93-B38D-656D3DF224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graphicEl>
                                              <a:dgm id="{F2A2AB39-4D79-438A-80AE-0DA377D47235}"/>
                                            </p:graphicEl>
                                          </p:spTgt>
                                        </p:tgtEl>
                                        <p:attrNameLst>
                                          <p:attrName>style.visibility</p:attrName>
                                        </p:attrNameLst>
                                      </p:cBhvr>
                                      <p:to>
                                        <p:strVal val="visible"/>
                                      </p:to>
                                    </p:set>
                                    <p:animEffect transition="in" filter="fade">
                                      <p:cBhvr>
                                        <p:cTn id="37" dur="500"/>
                                        <p:tgtEl>
                                          <p:spTgt spid="15">
                                            <p:graphicEl>
                                              <a:dgm id="{F2A2AB39-4D79-438A-80AE-0DA377D4723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0DCBD-E769-0BE7-433A-E0B2D02B7FBB}"/>
              </a:ext>
            </a:extLst>
          </p:cNvPr>
          <p:cNvSpPr>
            <a:spLocks noGrp="1"/>
          </p:cNvSpPr>
          <p:nvPr>
            <p:ph type="title"/>
          </p:nvPr>
        </p:nvSpPr>
        <p:spPr>
          <a:xfrm>
            <a:off x="684471" y="1143822"/>
            <a:ext cx="3028412" cy="1471548"/>
          </a:xfrm>
        </p:spPr>
        <p:txBody>
          <a:bodyPr>
            <a:normAutofit fontScale="90000"/>
          </a:bodyPr>
          <a:lstStyle/>
          <a:p>
            <a:r>
              <a:rPr lang="en-US" sz="4250" dirty="0"/>
              <a:t>History of Achievement</a:t>
            </a:r>
            <a:endParaRPr lang="en-US" dirty="0"/>
          </a:p>
        </p:txBody>
      </p:sp>
      <p:pic>
        <p:nvPicPr>
          <p:cNvPr id="9" name="Content Placeholder 8" descr="A blue sign with white text&#10;&#10;AI-generated content may be incorrect.">
            <a:extLst>
              <a:ext uri="{FF2B5EF4-FFF2-40B4-BE49-F238E27FC236}">
                <a16:creationId xmlns:a16="http://schemas.microsoft.com/office/drawing/2014/main" id="{1E39B943-6F6F-FA45-540F-8328E2CFE4A5}"/>
              </a:ext>
            </a:extLst>
          </p:cNvPr>
          <p:cNvPicPr>
            <a:picLocks noGrp="1" noChangeAspect="1"/>
          </p:cNvPicPr>
          <p:nvPr>
            <p:ph idx="1"/>
          </p:nvPr>
        </p:nvPicPr>
        <p:blipFill>
          <a:blip r:embed="rId2"/>
          <a:stretch>
            <a:fillRect/>
          </a:stretch>
        </p:blipFill>
        <p:spPr>
          <a:xfrm>
            <a:off x="683902" y="2462342"/>
            <a:ext cx="2860074" cy="2850549"/>
          </a:xfrm>
          <a:prstGeom prst="rect">
            <a:avLst/>
          </a:prstGeom>
        </p:spPr>
      </p:pic>
      <p:sp>
        <p:nvSpPr>
          <p:cNvPr id="5" name="Date Placeholder 4">
            <a:extLst>
              <a:ext uri="{FF2B5EF4-FFF2-40B4-BE49-F238E27FC236}">
                <a16:creationId xmlns:a16="http://schemas.microsoft.com/office/drawing/2014/main" id="{6C9CD53F-3351-0CD1-6C98-CD6783F8399C}"/>
              </a:ext>
            </a:extLst>
          </p:cNvPr>
          <p:cNvSpPr>
            <a:spLocks noGrp="1"/>
          </p:cNvSpPr>
          <p:nvPr>
            <p:ph type="dt" sz="half" idx="10"/>
          </p:nvPr>
        </p:nvSpPr>
        <p:spPr/>
        <p:txBody>
          <a:bodyPr/>
          <a:lstStyle/>
          <a:p>
            <a:fld id="{1B60D36F-16DD-4F1E-B71F-8BA679466990}" type="datetime1">
              <a:rPr lang="en-US"/>
              <a:t>7/13/2026</a:t>
            </a:fld>
            <a:endParaRPr lang="en-US"/>
          </a:p>
        </p:txBody>
      </p:sp>
      <p:sp>
        <p:nvSpPr>
          <p:cNvPr id="6" name="Footer Placeholder 5">
            <a:extLst>
              <a:ext uri="{FF2B5EF4-FFF2-40B4-BE49-F238E27FC236}">
                <a16:creationId xmlns:a16="http://schemas.microsoft.com/office/drawing/2014/main" id="{E8B4356A-5129-AAC7-83CB-A5D8EB57B92A}"/>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5077863D-A9C5-775E-670F-6348917775A2}"/>
              </a:ext>
            </a:extLst>
          </p:cNvPr>
          <p:cNvSpPr>
            <a:spLocks noGrp="1"/>
          </p:cNvSpPr>
          <p:nvPr>
            <p:ph type="sldNum" sz="quarter" idx="12"/>
          </p:nvPr>
        </p:nvSpPr>
        <p:spPr/>
        <p:txBody>
          <a:bodyPr/>
          <a:lstStyle/>
          <a:p>
            <a:fld id="{70C12960-6E85-460F-B6E3-5B82CB31AF3D}" type="slidenum">
              <a:rPr lang="en-US" dirty="0"/>
              <a:t>9</a:t>
            </a:fld>
            <a:endParaRPr lang="en-US"/>
          </a:p>
        </p:txBody>
      </p:sp>
      <p:sp>
        <p:nvSpPr>
          <p:cNvPr id="10" name="TextBox 9">
            <a:extLst>
              <a:ext uri="{FF2B5EF4-FFF2-40B4-BE49-F238E27FC236}">
                <a16:creationId xmlns:a16="http://schemas.microsoft.com/office/drawing/2014/main" id="{2E742EC2-CCCD-5353-06D3-69500E051DDE}"/>
              </a:ext>
            </a:extLst>
          </p:cNvPr>
          <p:cNvSpPr txBox="1"/>
          <p:nvPr/>
        </p:nvSpPr>
        <p:spPr>
          <a:xfrm>
            <a:off x="3859427" y="4127157"/>
            <a:ext cx="4957118"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Each year, the government publishes Key Stage Five performance data, highlighting achievement at A Level and other Level 3 </a:t>
            </a:r>
            <a:r>
              <a:rPr lang="en-US" dirty="0" err="1"/>
              <a:t>programmes</a:t>
            </a:r>
            <a:r>
              <a:rPr lang="en-US" dirty="0"/>
              <a:t>. In February, the tables for the Summer 2024 examination series were published and we are delighted to report that Plume Academy has registered the highest for sixth form progress (Value Added) rate of any school in Essex</a:t>
            </a:r>
          </a:p>
        </p:txBody>
      </p:sp>
      <p:pic>
        <p:nvPicPr>
          <p:cNvPr id="11" name="Picture 10" descr="A collage of people holding papers&#10;&#10;AI-generated content may be incorrect.">
            <a:extLst>
              <a:ext uri="{FF2B5EF4-FFF2-40B4-BE49-F238E27FC236}">
                <a16:creationId xmlns:a16="http://schemas.microsoft.com/office/drawing/2014/main" id="{B7C6C3A3-F56F-D48B-47A2-5AD455A25684}"/>
              </a:ext>
            </a:extLst>
          </p:cNvPr>
          <p:cNvPicPr>
            <a:picLocks noChangeAspect="1"/>
          </p:cNvPicPr>
          <p:nvPr/>
        </p:nvPicPr>
        <p:blipFill>
          <a:blip r:embed="rId3"/>
          <a:stretch>
            <a:fillRect/>
          </a:stretch>
        </p:blipFill>
        <p:spPr>
          <a:xfrm>
            <a:off x="3722236" y="144161"/>
            <a:ext cx="5210907" cy="3923271"/>
          </a:xfrm>
          <a:prstGeom prst="rect">
            <a:avLst/>
          </a:prstGeom>
        </p:spPr>
      </p:pic>
      <p:sp>
        <p:nvSpPr>
          <p:cNvPr id="12" name="TextBox 11">
            <a:extLst>
              <a:ext uri="{FF2B5EF4-FFF2-40B4-BE49-F238E27FC236}">
                <a16:creationId xmlns:a16="http://schemas.microsoft.com/office/drawing/2014/main" id="{9B4F78EC-2608-42B4-A670-215C30AEC66D}"/>
              </a:ext>
            </a:extLst>
          </p:cNvPr>
          <p:cNvSpPr txBox="1"/>
          <p:nvPr/>
        </p:nvSpPr>
        <p:spPr>
          <a:xfrm>
            <a:off x="687861" y="5311347"/>
            <a:ext cx="2856469" cy="10541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ts val="1500"/>
              </a:lnSpc>
              <a:buFont typeface="Arial" panose="020B0604020202020204" pitchFamily="34" charset="0"/>
              <a:buChar char="•"/>
            </a:pPr>
            <a:r>
              <a:rPr lang="en-US" b="1" dirty="0">
                <a:cs typeface="Segoe UI"/>
              </a:rPr>
              <a:t>Number 1 in Essex for Value Added (VA)​</a:t>
            </a:r>
            <a:endParaRPr lang="en-US" dirty="0"/>
          </a:p>
          <a:p>
            <a:pPr marL="285750" indent="-285750">
              <a:lnSpc>
                <a:spcPts val="1500"/>
              </a:lnSpc>
              <a:buFont typeface="Arial" panose="020B0604020202020204" pitchFamily="34" charset="0"/>
              <a:buChar char="•"/>
            </a:pPr>
            <a:endParaRPr lang="en-US" b="1" dirty="0">
              <a:cs typeface="Segoe UI"/>
            </a:endParaRPr>
          </a:p>
          <a:p>
            <a:pPr marL="285750" indent="-285750">
              <a:lnSpc>
                <a:spcPts val="1500"/>
              </a:lnSpc>
              <a:buFont typeface="Arial" panose="020B0604020202020204" pitchFamily="34" charset="0"/>
              <a:buChar char="•"/>
            </a:pPr>
            <a:r>
              <a:rPr lang="en-US" b="1" dirty="0">
                <a:cs typeface="Segoe UI"/>
              </a:rPr>
              <a:t>24th in the country (out of 4000!)</a:t>
            </a:r>
          </a:p>
        </p:txBody>
      </p:sp>
    </p:spTree>
    <p:extLst>
      <p:ext uri="{BB962C8B-B14F-4D97-AF65-F5344CB8AC3E}">
        <p14:creationId xmlns:p14="http://schemas.microsoft.com/office/powerpoint/2010/main" val="53241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DashVTI">
  <a:themeElements>
    <a:clrScheme name="DashVTI">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DashVTI">
      <a:majorFont>
        <a:latin typeface="Grandview Display"/>
        <a:ea typeface=""/>
        <a:cs typeface=""/>
      </a:majorFont>
      <a:minorFont>
        <a:latin typeface="Grandview Display"/>
        <a:ea typeface=""/>
        <a:cs typeface=""/>
      </a:minorFont>
    </a:fontScheme>
    <a:fmtScheme name="Dash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E0E31462-65AE-4087-9B94-B3347EE711B2}" vid="{CA8B31CB-369F-4872-A917-A9EAAF9182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8aed5a2-5959-4e59-bd97-e2e40c5d8aff">
      <Terms xmlns="http://schemas.microsoft.com/office/infopath/2007/PartnerControls"/>
    </lcf76f155ced4ddcb4097134ff3c332f>
    <TaxCatchAll xmlns="335daf16-b890-4f7c-9617-3bec540bfe7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BE6F825DDAF04C99A936B0ADF06493" ma:contentTypeVersion="16" ma:contentTypeDescription="Create a new document." ma:contentTypeScope="" ma:versionID="306b0923a57382b236a272561852af24">
  <xsd:schema xmlns:xsd="http://www.w3.org/2001/XMLSchema" xmlns:xs="http://www.w3.org/2001/XMLSchema" xmlns:p="http://schemas.microsoft.com/office/2006/metadata/properties" xmlns:ns2="28aed5a2-5959-4e59-bd97-e2e40c5d8aff" xmlns:ns3="335daf16-b890-4f7c-9617-3bec540bfe71" targetNamespace="http://schemas.microsoft.com/office/2006/metadata/properties" ma:root="true" ma:fieldsID="62d51118e8269061e32f5424f3a478a9" ns2:_="" ns3:_="">
    <xsd:import namespace="28aed5a2-5959-4e59-bd97-e2e40c5d8aff"/>
    <xsd:import namespace="335daf16-b890-4f7c-9617-3bec540bfe7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aed5a2-5959-4e59-bd97-e2e40c5d8a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89f924b-051f-4e5e-a1c6-26e37e909d01"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5daf16-b890-4f7c-9617-3bec540bfe7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21dace7-2fbd-4bf4-9ced-34cddba6c1ad}" ma:internalName="TaxCatchAll" ma:showField="CatchAllData" ma:web="335daf16-b890-4f7c-9617-3bec540bfe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83AA1E-BF0C-4BC1-B37B-992E65E8F6F8}">
  <ds:schemaRefs>
    <ds:schemaRef ds:uri="1927a314-b5c2-4e1c-a0b4-61ce9e35d105"/>
    <ds:schemaRef ds:uri="28aed5a2-5959-4e59-bd97-e2e40c5d8aff"/>
    <ds:schemaRef ds:uri="335daf16-b890-4f7c-9617-3bec540bfe71"/>
    <ds:schemaRef ds:uri="b0c6ba21-a3ce-4027-b5f6-839bb4546b5b"/>
    <ds:schemaRef ds:uri="bc20b323-5f6f-42e9-a2fe-f03b16f19cc3"/>
    <ds:schemaRef ds:uri="f198a147-7fd0-4361-b0cf-4355ab06d4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E363A6E-40E4-475E-91C9-C122658BCBF9}">
  <ds:schemaRefs>
    <ds:schemaRef ds:uri="http://schemas.microsoft.com/sharepoint/v3/contenttype/forms"/>
  </ds:schemaRefs>
</ds:datastoreItem>
</file>

<file path=customXml/itemProps3.xml><?xml version="1.0" encoding="utf-8"?>
<ds:datastoreItem xmlns:ds="http://schemas.openxmlformats.org/officeDocument/2006/customXml" ds:itemID="{88997E36-4113-4A0C-BFCB-4E22B82361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aed5a2-5959-4e59-bd97-e2e40c5d8aff"/>
    <ds:schemaRef ds:uri="335daf16-b890-4f7c-9617-3bec540bfe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Executive</Template>
  <TotalTime>77</TotalTime>
  <Words>1956</Words>
  <Application>Microsoft Office PowerPoint</Application>
  <PresentationFormat>On-screen Show (4:3)</PresentationFormat>
  <Paragraphs>300</Paragraphs>
  <Slides>37</Slides>
  <Notes>2</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DashVTI</vt:lpstr>
      <vt:lpstr>PowerPoint Presentation</vt:lpstr>
      <vt:lpstr>Taster Days</vt:lpstr>
      <vt:lpstr>Plume College Team</vt:lpstr>
      <vt:lpstr>College Student Leadership Team</vt:lpstr>
      <vt:lpstr>Taster  Day 1</vt:lpstr>
      <vt:lpstr>Taster  Day 2</vt:lpstr>
      <vt:lpstr>PowerPoint Presentation</vt:lpstr>
      <vt:lpstr>Why Plume?</vt:lpstr>
      <vt:lpstr>History of Achievement</vt:lpstr>
      <vt:lpstr>PowerPoint Presentation</vt:lpstr>
      <vt:lpstr>PowerPoint Presentation</vt:lpstr>
      <vt:lpstr>PowerPoint Presentation</vt:lpstr>
      <vt:lpstr>PowerPoint Presentation</vt:lpstr>
      <vt:lpstr>College in General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Taster Day Guidance</vt:lpstr>
      <vt:lpstr>EPQ</vt:lpstr>
      <vt:lpstr>CORE MATHS</vt:lpstr>
      <vt:lpstr>PowerPoint Presentation</vt:lpstr>
      <vt:lpstr>PowerPoint Presentation</vt:lpstr>
      <vt:lpstr>PowerPoint Presentation</vt:lpstr>
      <vt:lpstr>PowerPoint Presentation</vt:lpstr>
      <vt:lpstr>PowerPoint Presentation</vt:lpstr>
    </vt:vector>
  </TitlesOfParts>
  <Company>Plume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Plume College</dc:title>
  <dc:creator>admelo</dc:creator>
  <cp:lastModifiedBy>J. Hallam</cp:lastModifiedBy>
  <cp:revision>290</cp:revision>
  <dcterms:created xsi:type="dcterms:W3CDTF">2011-07-07T07:35:28Z</dcterms:created>
  <dcterms:modified xsi:type="dcterms:W3CDTF">2026-07-13T13:27:48Z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0x01010037BE6F825DDAF04C99A936B0ADF06493</vt:lpwstr>
  </property>
  <property fmtid="{D5CDD505-2E9C-101B-9397-08002B2CF9AE}" pid="3" name="MediaServiceImageTags">
    <vt:lpwstr/>
  </property>
</Properties>
</file>